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1" r:id="rId6"/>
    <p:sldId id="263" r:id="rId7"/>
    <p:sldId id="264" r:id="rId8"/>
    <p:sldId id="266" r:id="rId9"/>
    <p:sldId id="265" r:id="rId10"/>
    <p:sldId id="273" r:id="rId11"/>
    <p:sldId id="278" r:id="rId12"/>
    <p:sldId id="280" r:id="rId13"/>
    <p:sldId id="281" r:id="rId14"/>
    <p:sldId id="283" r:id="rId15"/>
    <p:sldId id="282" r:id="rId16"/>
    <p:sldId id="269" r:id="rId17"/>
    <p:sldId id="268" r:id="rId18"/>
    <p:sldId id="270" r:id="rId19"/>
    <p:sldId id="267" r:id="rId20"/>
    <p:sldId id="272" r:id="rId21"/>
    <p:sldId id="271" r:id="rId22"/>
    <p:sldId id="274" r:id="rId23"/>
    <p:sldId id="276" r:id="rId24"/>
    <p:sldId id="275" r:id="rId25"/>
    <p:sldId id="277"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0A9"/>
    <a:srgbClr val="25BCCA"/>
    <a:srgbClr val="02376E"/>
    <a:srgbClr val="FE6B6A"/>
    <a:srgbClr val="FFA602"/>
    <a:srgbClr val="FF9C00"/>
    <a:srgbClr val="5B2DAA"/>
    <a:srgbClr val="772891"/>
    <a:srgbClr val="067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7CA62-B8DE-49B5-8670-67C88BEDD8C9}"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s-CO"/>
        </a:p>
      </dgm:t>
    </dgm:pt>
    <dgm:pt modelId="{344162F2-BBB3-42C6-9534-EA01B7DD2647}">
      <dgm:prSet phldrT="[Texto]"/>
      <dgm:spPr/>
      <dgm:t>
        <a:bodyPr/>
        <a:lstStyle/>
        <a:p>
          <a:r>
            <a:rPr lang="es-MX" dirty="0"/>
            <a:t>YO</a:t>
          </a:r>
          <a:endParaRPr lang="es-CO" dirty="0"/>
        </a:p>
      </dgm:t>
    </dgm:pt>
    <dgm:pt modelId="{B3E1EF99-70B1-4882-AB8F-AC4D0D8AC9F3}" type="parTrans" cxnId="{E9A77BB5-B4AD-4C37-904D-41B19E0DA6DB}">
      <dgm:prSet/>
      <dgm:spPr/>
      <dgm:t>
        <a:bodyPr/>
        <a:lstStyle/>
        <a:p>
          <a:endParaRPr lang="es-CO"/>
        </a:p>
      </dgm:t>
    </dgm:pt>
    <dgm:pt modelId="{F4B9B5CD-CEC8-469B-8CD5-4707DD4FABA6}" type="sibTrans" cxnId="{E9A77BB5-B4AD-4C37-904D-41B19E0DA6DB}">
      <dgm:prSet/>
      <dgm:spPr/>
      <dgm:t>
        <a:bodyPr/>
        <a:lstStyle/>
        <a:p>
          <a:endParaRPr lang="es-CO"/>
        </a:p>
      </dgm:t>
    </dgm:pt>
    <dgm:pt modelId="{BE22B435-2D9E-4377-9B6A-9084F49DE90F}">
      <dgm:prSet phldrT="[Texto]"/>
      <dgm:spPr/>
      <dgm:t>
        <a:bodyPr/>
        <a:lstStyle/>
        <a:p>
          <a:r>
            <a:rPr lang="es-MX" dirty="0"/>
            <a:t>TU</a:t>
          </a:r>
          <a:endParaRPr lang="es-CO" dirty="0"/>
        </a:p>
      </dgm:t>
    </dgm:pt>
    <dgm:pt modelId="{81611589-3C44-439E-838D-BABFF7497E97}" type="parTrans" cxnId="{ADCF8EFA-FCA8-49F2-A122-C7488C45DD5E}">
      <dgm:prSet/>
      <dgm:spPr/>
      <dgm:t>
        <a:bodyPr/>
        <a:lstStyle/>
        <a:p>
          <a:endParaRPr lang="es-CO"/>
        </a:p>
      </dgm:t>
    </dgm:pt>
    <dgm:pt modelId="{83467F61-4558-49EE-8D93-71C259001370}" type="sibTrans" cxnId="{ADCF8EFA-FCA8-49F2-A122-C7488C45DD5E}">
      <dgm:prSet/>
      <dgm:spPr/>
      <dgm:t>
        <a:bodyPr/>
        <a:lstStyle/>
        <a:p>
          <a:endParaRPr lang="es-CO"/>
        </a:p>
      </dgm:t>
    </dgm:pt>
    <dgm:pt modelId="{8A768200-9689-4EEB-800B-A70B5B84E559}" type="pres">
      <dgm:prSet presAssocID="{2497CA62-B8DE-49B5-8670-67C88BEDD8C9}" presName="diagram" presStyleCnt="0">
        <dgm:presLayoutVars>
          <dgm:dir/>
          <dgm:resizeHandles val="exact"/>
        </dgm:presLayoutVars>
      </dgm:prSet>
      <dgm:spPr/>
    </dgm:pt>
    <dgm:pt modelId="{1FED0A80-1A00-454B-A713-6E57376ACA50}" type="pres">
      <dgm:prSet presAssocID="{344162F2-BBB3-42C6-9534-EA01B7DD2647}" presName="arrow" presStyleLbl="node1" presStyleIdx="0" presStyleCnt="2">
        <dgm:presLayoutVars>
          <dgm:bulletEnabled val="1"/>
        </dgm:presLayoutVars>
      </dgm:prSet>
      <dgm:spPr/>
    </dgm:pt>
    <dgm:pt modelId="{7BE0D987-80AB-4600-AF7D-726858CDDDA8}" type="pres">
      <dgm:prSet presAssocID="{BE22B435-2D9E-4377-9B6A-9084F49DE90F}" presName="arrow" presStyleLbl="node1" presStyleIdx="1" presStyleCnt="2" custScaleY="100205">
        <dgm:presLayoutVars>
          <dgm:bulletEnabled val="1"/>
        </dgm:presLayoutVars>
      </dgm:prSet>
      <dgm:spPr/>
    </dgm:pt>
  </dgm:ptLst>
  <dgm:cxnLst>
    <dgm:cxn modelId="{5C8CC50B-9D3D-426F-8E03-61A4018FC7D2}" type="presOf" srcId="{2497CA62-B8DE-49B5-8670-67C88BEDD8C9}" destId="{8A768200-9689-4EEB-800B-A70B5B84E559}" srcOrd="0" destOrd="0" presId="urn:microsoft.com/office/officeart/2005/8/layout/arrow5"/>
    <dgm:cxn modelId="{E9A77BB5-B4AD-4C37-904D-41B19E0DA6DB}" srcId="{2497CA62-B8DE-49B5-8670-67C88BEDD8C9}" destId="{344162F2-BBB3-42C6-9534-EA01B7DD2647}" srcOrd="0" destOrd="0" parTransId="{B3E1EF99-70B1-4882-AB8F-AC4D0D8AC9F3}" sibTransId="{F4B9B5CD-CEC8-469B-8CD5-4707DD4FABA6}"/>
    <dgm:cxn modelId="{2519F5BD-C607-4752-92A0-26A9553D592D}" type="presOf" srcId="{BE22B435-2D9E-4377-9B6A-9084F49DE90F}" destId="{7BE0D987-80AB-4600-AF7D-726858CDDDA8}" srcOrd="0" destOrd="0" presId="urn:microsoft.com/office/officeart/2005/8/layout/arrow5"/>
    <dgm:cxn modelId="{AD52BEE7-613B-4899-B9DE-65151197EDF0}" type="presOf" srcId="{344162F2-BBB3-42C6-9534-EA01B7DD2647}" destId="{1FED0A80-1A00-454B-A713-6E57376ACA50}" srcOrd="0" destOrd="0" presId="urn:microsoft.com/office/officeart/2005/8/layout/arrow5"/>
    <dgm:cxn modelId="{ADCF8EFA-FCA8-49F2-A122-C7488C45DD5E}" srcId="{2497CA62-B8DE-49B5-8670-67C88BEDD8C9}" destId="{BE22B435-2D9E-4377-9B6A-9084F49DE90F}" srcOrd="1" destOrd="0" parTransId="{81611589-3C44-439E-838D-BABFF7497E97}" sibTransId="{83467F61-4558-49EE-8D93-71C259001370}"/>
    <dgm:cxn modelId="{26949700-8FB9-4455-A79D-509C98A375D6}" type="presParOf" srcId="{8A768200-9689-4EEB-800B-A70B5B84E559}" destId="{1FED0A80-1A00-454B-A713-6E57376ACA50}" srcOrd="0" destOrd="0" presId="urn:microsoft.com/office/officeart/2005/8/layout/arrow5"/>
    <dgm:cxn modelId="{8C01B150-987B-476A-8780-58CB2658129E}" type="presParOf" srcId="{8A768200-9689-4EEB-800B-A70B5B84E559}" destId="{7BE0D987-80AB-4600-AF7D-726858CDDDA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276AB-A885-4BAD-BC3E-A7786A26B0F5}" type="doc">
      <dgm:prSet loTypeId="urn:microsoft.com/office/officeart/2005/8/layout/cycle8" loCatId="cycle" qsTypeId="urn:microsoft.com/office/officeart/2005/8/quickstyle/simple5" qsCatId="simple" csTypeId="urn:microsoft.com/office/officeart/2005/8/colors/colorful4" csCatId="colorful" phldr="1"/>
      <dgm:spPr/>
    </dgm:pt>
    <dgm:pt modelId="{26A6E7D6-6100-45BC-B7C4-755CFE2373F5}">
      <dgm:prSet phldrT="[Texto]"/>
      <dgm:spPr/>
      <dgm:t>
        <a:bodyPr/>
        <a:lstStyle/>
        <a:p>
          <a:r>
            <a:rPr lang="es-MX" dirty="0"/>
            <a:t>Sociedad civil</a:t>
          </a:r>
          <a:endParaRPr lang="es-CO" dirty="0"/>
        </a:p>
      </dgm:t>
    </dgm:pt>
    <dgm:pt modelId="{3893B9AC-6427-49E3-B246-BD032DD75A21}" type="parTrans" cxnId="{5326E2CC-5677-42A0-86F4-B1F2DF830652}">
      <dgm:prSet/>
      <dgm:spPr/>
      <dgm:t>
        <a:bodyPr/>
        <a:lstStyle/>
        <a:p>
          <a:endParaRPr lang="es-CO"/>
        </a:p>
      </dgm:t>
    </dgm:pt>
    <dgm:pt modelId="{C47C0BBC-F6D0-4CD8-96EF-7EA39D92EEB6}" type="sibTrans" cxnId="{5326E2CC-5677-42A0-86F4-B1F2DF830652}">
      <dgm:prSet/>
      <dgm:spPr/>
      <dgm:t>
        <a:bodyPr/>
        <a:lstStyle/>
        <a:p>
          <a:endParaRPr lang="es-CO"/>
        </a:p>
      </dgm:t>
    </dgm:pt>
    <dgm:pt modelId="{856E1C06-6E6B-4834-A1AD-FF640CBABC00}">
      <dgm:prSet phldrT="[Texto]"/>
      <dgm:spPr/>
      <dgm:t>
        <a:bodyPr/>
        <a:lstStyle/>
        <a:p>
          <a:r>
            <a:rPr lang="es-MX" dirty="0"/>
            <a:t>Familia</a:t>
          </a:r>
          <a:endParaRPr lang="es-CO" dirty="0"/>
        </a:p>
      </dgm:t>
    </dgm:pt>
    <dgm:pt modelId="{2285684F-AE7F-4124-B547-6219B21DD421}" type="parTrans" cxnId="{14B9F7A9-7238-4DFB-A806-C4CEA6165CA7}">
      <dgm:prSet/>
      <dgm:spPr/>
      <dgm:t>
        <a:bodyPr/>
        <a:lstStyle/>
        <a:p>
          <a:endParaRPr lang="es-CO"/>
        </a:p>
      </dgm:t>
    </dgm:pt>
    <dgm:pt modelId="{A5EB2B65-A6E6-415A-AC87-0257184E5610}" type="sibTrans" cxnId="{14B9F7A9-7238-4DFB-A806-C4CEA6165CA7}">
      <dgm:prSet/>
      <dgm:spPr/>
      <dgm:t>
        <a:bodyPr/>
        <a:lstStyle/>
        <a:p>
          <a:endParaRPr lang="es-CO"/>
        </a:p>
      </dgm:t>
    </dgm:pt>
    <dgm:pt modelId="{F9408807-6460-4726-BA5A-4BD8C9EA68BC}">
      <dgm:prSet phldrT="[Texto]"/>
      <dgm:spPr/>
      <dgm:t>
        <a:bodyPr/>
        <a:lstStyle/>
        <a:p>
          <a:r>
            <a:rPr lang="es-MX" dirty="0"/>
            <a:t>Estado</a:t>
          </a:r>
          <a:endParaRPr lang="es-CO" dirty="0"/>
        </a:p>
      </dgm:t>
    </dgm:pt>
    <dgm:pt modelId="{6C14164A-34AB-44E1-9375-0902425B7917}" type="parTrans" cxnId="{3D7FDF24-81E5-401F-BA77-AF712B741C5A}">
      <dgm:prSet/>
      <dgm:spPr/>
      <dgm:t>
        <a:bodyPr/>
        <a:lstStyle/>
        <a:p>
          <a:endParaRPr lang="es-CO"/>
        </a:p>
      </dgm:t>
    </dgm:pt>
    <dgm:pt modelId="{CCC52A78-F225-405D-BFAA-B426624F6831}" type="sibTrans" cxnId="{3D7FDF24-81E5-401F-BA77-AF712B741C5A}">
      <dgm:prSet/>
      <dgm:spPr/>
      <dgm:t>
        <a:bodyPr/>
        <a:lstStyle/>
        <a:p>
          <a:endParaRPr lang="es-CO"/>
        </a:p>
      </dgm:t>
    </dgm:pt>
    <dgm:pt modelId="{B79A3EE7-0208-4BC9-9D69-6C81C441B694}" type="pres">
      <dgm:prSet presAssocID="{6BA276AB-A885-4BAD-BC3E-A7786A26B0F5}" presName="compositeShape" presStyleCnt="0">
        <dgm:presLayoutVars>
          <dgm:chMax val="7"/>
          <dgm:dir/>
          <dgm:resizeHandles val="exact"/>
        </dgm:presLayoutVars>
      </dgm:prSet>
      <dgm:spPr/>
    </dgm:pt>
    <dgm:pt modelId="{F6B9F0CC-C388-4DD4-82EF-493B3407BADD}" type="pres">
      <dgm:prSet presAssocID="{6BA276AB-A885-4BAD-BC3E-A7786A26B0F5}" presName="wedge1" presStyleLbl="node1" presStyleIdx="0" presStyleCnt="3"/>
      <dgm:spPr/>
    </dgm:pt>
    <dgm:pt modelId="{0F469375-2255-4246-AB02-6E0869D3078F}" type="pres">
      <dgm:prSet presAssocID="{6BA276AB-A885-4BAD-BC3E-A7786A26B0F5}" presName="dummy1a" presStyleCnt="0"/>
      <dgm:spPr/>
    </dgm:pt>
    <dgm:pt modelId="{5F63A9EA-66D3-44E0-A9B3-AEF43F25FAC4}" type="pres">
      <dgm:prSet presAssocID="{6BA276AB-A885-4BAD-BC3E-A7786A26B0F5}" presName="dummy1b" presStyleCnt="0"/>
      <dgm:spPr/>
    </dgm:pt>
    <dgm:pt modelId="{D23A2264-DAE0-48CA-9135-B58D872D7497}" type="pres">
      <dgm:prSet presAssocID="{6BA276AB-A885-4BAD-BC3E-A7786A26B0F5}" presName="wedge1Tx" presStyleLbl="node1" presStyleIdx="0" presStyleCnt="3">
        <dgm:presLayoutVars>
          <dgm:chMax val="0"/>
          <dgm:chPref val="0"/>
          <dgm:bulletEnabled val="1"/>
        </dgm:presLayoutVars>
      </dgm:prSet>
      <dgm:spPr/>
    </dgm:pt>
    <dgm:pt modelId="{AE5AD818-4EE7-469A-AF19-442912DD4327}" type="pres">
      <dgm:prSet presAssocID="{6BA276AB-A885-4BAD-BC3E-A7786A26B0F5}" presName="wedge2" presStyleLbl="node1" presStyleIdx="1" presStyleCnt="3"/>
      <dgm:spPr/>
    </dgm:pt>
    <dgm:pt modelId="{1ACAD03C-B35D-4108-8A39-2239CFE9F965}" type="pres">
      <dgm:prSet presAssocID="{6BA276AB-A885-4BAD-BC3E-A7786A26B0F5}" presName="dummy2a" presStyleCnt="0"/>
      <dgm:spPr/>
    </dgm:pt>
    <dgm:pt modelId="{20751A04-5DB3-4F8B-B591-2765E87947AE}" type="pres">
      <dgm:prSet presAssocID="{6BA276AB-A885-4BAD-BC3E-A7786A26B0F5}" presName="dummy2b" presStyleCnt="0"/>
      <dgm:spPr/>
    </dgm:pt>
    <dgm:pt modelId="{546CFE8A-2519-4CE5-BD45-815DA1ABED4F}" type="pres">
      <dgm:prSet presAssocID="{6BA276AB-A885-4BAD-BC3E-A7786A26B0F5}" presName="wedge2Tx" presStyleLbl="node1" presStyleIdx="1" presStyleCnt="3">
        <dgm:presLayoutVars>
          <dgm:chMax val="0"/>
          <dgm:chPref val="0"/>
          <dgm:bulletEnabled val="1"/>
        </dgm:presLayoutVars>
      </dgm:prSet>
      <dgm:spPr/>
    </dgm:pt>
    <dgm:pt modelId="{99FA839B-6987-4039-8998-033AC255073F}" type="pres">
      <dgm:prSet presAssocID="{6BA276AB-A885-4BAD-BC3E-A7786A26B0F5}" presName="wedge3" presStyleLbl="node1" presStyleIdx="2" presStyleCnt="3" custLinFactNeighborX="-501" custLinFactNeighborY="-291"/>
      <dgm:spPr/>
    </dgm:pt>
    <dgm:pt modelId="{B40B175E-468E-472D-B552-AD57C0737F81}" type="pres">
      <dgm:prSet presAssocID="{6BA276AB-A885-4BAD-BC3E-A7786A26B0F5}" presName="dummy3a" presStyleCnt="0"/>
      <dgm:spPr/>
    </dgm:pt>
    <dgm:pt modelId="{42037283-7C42-458A-B4B0-D56A7F1908E7}" type="pres">
      <dgm:prSet presAssocID="{6BA276AB-A885-4BAD-BC3E-A7786A26B0F5}" presName="dummy3b" presStyleCnt="0"/>
      <dgm:spPr/>
    </dgm:pt>
    <dgm:pt modelId="{B9810F92-269F-45B5-AD3B-C6BAD03A115C}" type="pres">
      <dgm:prSet presAssocID="{6BA276AB-A885-4BAD-BC3E-A7786A26B0F5}" presName="wedge3Tx" presStyleLbl="node1" presStyleIdx="2" presStyleCnt="3">
        <dgm:presLayoutVars>
          <dgm:chMax val="0"/>
          <dgm:chPref val="0"/>
          <dgm:bulletEnabled val="1"/>
        </dgm:presLayoutVars>
      </dgm:prSet>
      <dgm:spPr/>
    </dgm:pt>
    <dgm:pt modelId="{AA3076E7-F1DD-4623-8AFF-E82A5EB85D7B}" type="pres">
      <dgm:prSet presAssocID="{C47C0BBC-F6D0-4CD8-96EF-7EA39D92EEB6}" presName="arrowWedge1" presStyleLbl="fgSibTrans2D1" presStyleIdx="0" presStyleCnt="3"/>
      <dgm:spPr/>
    </dgm:pt>
    <dgm:pt modelId="{55D25A37-76B3-4ED7-BB6B-35AA9D21EEEB}" type="pres">
      <dgm:prSet presAssocID="{A5EB2B65-A6E6-415A-AC87-0257184E5610}" presName="arrowWedge2" presStyleLbl="fgSibTrans2D1" presStyleIdx="1" presStyleCnt="3"/>
      <dgm:spPr/>
    </dgm:pt>
    <dgm:pt modelId="{7DC42405-2D64-43BB-A5B0-F423DF79158D}" type="pres">
      <dgm:prSet presAssocID="{CCC52A78-F225-405D-BFAA-B426624F6831}" presName="arrowWedge3" presStyleLbl="fgSibTrans2D1" presStyleIdx="2" presStyleCnt="3"/>
      <dgm:spPr/>
    </dgm:pt>
  </dgm:ptLst>
  <dgm:cxnLst>
    <dgm:cxn modelId="{3D7FDF24-81E5-401F-BA77-AF712B741C5A}" srcId="{6BA276AB-A885-4BAD-BC3E-A7786A26B0F5}" destId="{F9408807-6460-4726-BA5A-4BD8C9EA68BC}" srcOrd="2" destOrd="0" parTransId="{6C14164A-34AB-44E1-9375-0902425B7917}" sibTransId="{CCC52A78-F225-405D-BFAA-B426624F6831}"/>
    <dgm:cxn modelId="{732FDD55-CFAF-403A-A149-DEFF8D3E38E7}" type="presOf" srcId="{F9408807-6460-4726-BA5A-4BD8C9EA68BC}" destId="{B9810F92-269F-45B5-AD3B-C6BAD03A115C}" srcOrd="1" destOrd="0" presId="urn:microsoft.com/office/officeart/2005/8/layout/cycle8"/>
    <dgm:cxn modelId="{3416407E-FEA7-41E9-BE94-23175E97F7B7}" type="presOf" srcId="{F9408807-6460-4726-BA5A-4BD8C9EA68BC}" destId="{99FA839B-6987-4039-8998-033AC255073F}" srcOrd="0" destOrd="0" presId="urn:microsoft.com/office/officeart/2005/8/layout/cycle8"/>
    <dgm:cxn modelId="{EEC32AA2-C0D4-4FBD-9277-5305006B392F}" type="presOf" srcId="{856E1C06-6E6B-4834-A1AD-FF640CBABC00}" destId="{546CFE8A-2519-4CE5-BD45-815DA1ABED4F}" srcOrd="1" destOrd="0" presId="urn:microsoft.com/office/officeart/2005/8/layout/cycle8"/>
    <dgm:cxn modelId="{C62F49A4-D18B-48D4-92F0-43056FC7A1C6}" type="presOf" srcId="{26A6E7D6-6100-45BC-B7C4-755CFE2373F5}" destId="{F6B9F0CC-C388-4DD4-82EF-493B3407BADD}" srcOrd="0" destOrd="0" presId="urn:microsoft.com/office/officeart/2005/8/layout/cycle8"/>
    <dgm:cxn modelId="{14B9F7A9-7238-4DFB-A806-C4CEA6165CA7}" srcId="{6BA276AB-A885-4BAD-BC3E-A7786A26B0F5}" destId="{856E1C06-6E6B-4834-A1AD-FF640CBABC00}" srcOrd="1" destOrd="0" parTransId="{2285684F-AE7F-4124-B547-6219B21DD421}" sibTransId="{A5EB2B65-A6E6-415A-AC87-0257184E5610}"/>
    <dgm:cxn modelId="{FF8FE4AD-5CD8-499A-8B12-5B4FA65BFF73}" type="presOf" srcId="{856E1C06-6E6B-4834-A1AD-FF640CBABC00}" destId="{AE5AD818-4EE7-469A-AF19-442912DD4327}" srcOrd="0" destOrd="0" presId="urn:microsoft.com/office/officeart/2005/8/layout/cycle8"/>
    <dgm:cxn modelId="{5326E2CC-5677-42A0-86F4-B1F2DF830652}" srcId="{6BA276AB-A885-4BAD-BC3E-A7786A26B0F5}" destId="{26A6E7D6-6100-45BC-B7C4-755CFE2373F5}" srcOrd="0" destOrd="0" parTransId="{3893B9AC-6427-49E3-B246-BD032DD75A21}" sibTransId="{C47C0BBC-F6D0-4CD8-96EF-7EA39D92EEB6}"/>
    <dgm:cxn modelId="{8C0817EA-C4FA-4F53-A5CB-65832D8FB120}" type="presOf" srcId="{6BA276AB-A885-4BAD-BC3E-A7786A26B0F5}" destId="{B79A3EE7-0208-4BC9-9D69-6C81C441B694}" srcOrd="0" destOrd="0" presId="urn:microsoft.com/office/officeart/2005/8/layout/cycle8"/>
    <dgm:cxn modelId="{A8AA3FEC-D910-4ED1-828B-96098BF3C3C2}" type="presOf" srcId="{26A6E7D6-6100-45BC-B7C4-755CFE2373F5}" destId="{D23A2264-DAE0-48CA-9135-B58D872D7497}" srcOrd="1" destOrd="0" presId="urn:microsoft.com/office/officeart/2005/8/layout/cycle8"/>
    <dgm:cxn modelId="{909E0CBF-2EE3-47B3-A200-D3A46EC8D293}" type="presParOf" srcId="{B79A3EE7-0208-4BC9-9D69-6C81C441B694}" destId="{F6B9F0CC-C388-4DD4-82EF-493B3407BADD}" srcOrd="0" destOrd="0" presId="urn:microsoft.com/office/officeart/2005/8/layout/cycle8"/>
    <dgm:cxn modelId="{00991E00-303A-4ADD-8C37-EB528141BFEA}" type="presParOf" srcId="{B79A3EE7-0208-4BC9-9D69-6C81C441B694}" destId="{0F469375-2255-4246-AB02-6E0869D3078F}" srcOrd="1" destOrd="0" presId="urn:microsoft.com/office/officeart/2005/8/layout/cycle8"/>
    <dgm:cxn modelId="{68BC1D54-FD1D-4A9E-8D92-82362B2AB4C2}" type="presParOf" srcId="{B79A3EE7-0208-4BC9-9D69-6C81C441B694}" destId="{5F63A9EA-66D3-44E0-A9B3-AEF43F25FAC4}" srcOrd="2" destOrd="0" presId="urn:microsoft.com/office/officeart/2005/8/layout/cycle8"/>
    <dgm:cxn modelId="{E7D46A90-B2D3-4EDD-8EE3-84D436CF6335}" type="presParOf" srcId="{B79A3EE7-0208-4BC9-9D69-6C81C441B694}" destId="{D23A2264-DAE0-48CA-9135-B58D872D7497}" srcOrd="3" destOrd="0" presId="urn:microsoft.com/office/officeart/2005/8/layout/cycle8"/>
    <dgm:cxn modelId="{B71229CF-22D4-43E2-A4D0-63EF94D6C98D}" type="presParOf" srcId="{B79A3EE7-0208-4BC9-9D69-6C81C441B694}" destId="{AE5AD818-4EE7-469A-AF19-442912DD4327}" srcOrd="4" destOrd="0" presId="urn:microsoft.com/office/officeart/2005/8/layout/cycle8"/>
    <dgm:cxn modelId="{439C95D4-C93D-4EFA-B28E-5732EA6EE02B}" type="presParOf" srcId="{B79A3EE7-0208-4BC9-9D69-6C81C441B694}" destId="{1ACAD03C-B35D-4108-8A39-2239CFE9F965}" srcOrd="5" destOrd="0" presId="urn:microsoft.com/office/officeart/2005/8/layout/cycle8"/>
    <dgm:cxn modelId="{0E9F7E4A-DAFA-4A95-9116-A5A68B575D13}" type="presParOf" srcId="{B79A3EE7-0208-4BC9-9D69-6C81C441B694}" destId="{20751A04-5DB3-4F8B-B591-2765E87947AE}" srcOrd="6" destOrd="0" presId="urn:microsoft.com/office/officeart/2005/8/layout/cycle8"/>
    <dgm:cxn modelId="{721069F1-3560-4D02-9B11-45CF209DDACB}" type="presParOf" srcId="{B79A3EE7-0208-4BC9-9D69-6C81C441B694}" destId="{546CFE8A-2519-4CE5-BD45-815DA1ABED4F}" srcOrd="7" destOrd="0" presId="urn:microsoft.com/office/officeart/2005/8/layout/cycle8"/>
    <dgm:cxn modelId="{CD74388F-C1B4-4542-A5C1-514BFDAE8932}" type="presParOf" srcId="{B79A3EE7-0208-4BC9-9D69-6C81C441B694}" destId="{99FA839B-6987-4039-8998-033AC255073F}" srcOrd="8" destOrd="0" presId="urn:microsoft.com/office/officeart/2005/8/layout/cycle8"/>
    <dgm:cxn modelId="{B6E5F62D-BA06-4644-AD72-E68DFB852C24}" type="presParOf" srcId="{B79A3EE7-0208-4BC9-9D69-6C81C441B694}" destId="{B40B175E-468E-472D-B552-AD57C0737F81}" srcOrd="9" destOrd="0" presId="urn:microsoft.com/office/officeart/2005/8/layout/cycle8"/>
    <dgm:cxn modelId="{6289757F-57DD-430F-9B1B-D58D2043808E}" type="presParOf" srcId="{B79A3EE7-0208-4BC9-9D69-6C81C441B694}" destId="{42037283-7C42-458A-B4B0-D56A7F1908E7}" srcOrd="10" destOrd="0" presId="urn:microsoft.com/office/officeart/2005/8/layout/cycle8"/>
    <dgm:cxn modelId="{4F282C33-10B0-40B7-8038-EB940B7686AC}" type="presParOf" srcId="{B79A3EE7-0208-4BC9-9D69-6C81C441B694}" destId="{B9810F92-269F-45B5-AD3B-C6BAD03A115C}" srcOrd="11" destOrd="0" presId="urn:microsoft.com/office/officeart/2005/8/layout/cycle8"/>
    <dgm:cxn modelId="{5A5C4A84-0551-476A-AE3B-2F57D364B1C1}" type="presParOf" srcId="{B79A3EE7-0208-4BC9-9D69-6C81C441B694}" destId="{AA3076E7-F1DD-4623-8AFF-E82A5EB85D7B}" srcOrd="12" destOrd="0" presId="urn:microsoft.com/office/officeart/2005/8/layout/cycle8"/>
    <dgm:cxn modelId="{60C7B291-2DEE-4C97-898C-CD56BE312F57}" type="presParOf" srcId="{B79A3EE7-0208-4BC9-9D69-6C81C441B694}" destId="{55D25A37-76B3-4ED7-BB6B-35AA9D21EEEB}" srcOrd="13" destOrd="0" presId="urn:microsoft.com/office/officeart/2005/8/layout/cycle8"/>
    <dgm:cxn modelId="{28F785B5-3BC4-4633-9651-F3E604056881}" type="presParOf" srcId="{B79A3EE7-0208-4BC9-9D69-6C81C441B694}" destId="{7DC42405-2D64-43BB-A5B0-F423DF79158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A80-1A00-454B-A713-6E57376ACA50}">
      <dsp:nvSpPr>
        <dsp:cNvPr id="0" name=""/>
        <dsp:cNvSpPr/>
      </dsp:nvSpPr>
      <dsp:spPr>
        <a:xfrm rot="16200000">
          <a:off x="1514" y="3860"/>
          <a:ext cx="2974953" cy="2974953"/>
        </a:xfrm>
        <a:prstGeom prst="down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s-MX" sz="5200" kern="1200" dirty="0"/>
            <a:t>YO</a:t>
          </a:r>
          <a:endParaRPr lang="es-CO" sz="5200" kern="1200" dirty="0"/>
        </a:p>
      </dsp:txBody>
      <dsp:txXfrm rot="5400000">
        <a:off x="1515" y="747597"/>
        <a:ext cx="2454336" cy="1487477"/>
      </dsp:txXfrm>
    </dsp:sp>
    <dsp:sp modelId="{7BE0D987-80AB-4600-AF7D-726858CDDDA8}">
      <dsp:nvSpPr>
        <dsp:cNvPr id="0" name=""/>
        <dsp:cNvSpPr/>
      </dsp:nvSpPr>
      <dsp:spPr>
        <a:xfrm rot="5400000">
          <a:off x="3711462" y="811"/>
          <a:ext cx="2974953" cy="2981051"/>
        </a:xfrm>
        <a:prstGeom prst="downArrow">
          <a:avLst>
            <a:gd name="adj1" fmla="val 50000"/>
            <a:gd name="adj2" fmla="val 35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s-MX" sz="5200" kern="1200" dirty="0"/>
            <a:t>TU</a:t>
          </a:r>
          <a:endParaRPr lang="es-CO" sz="5200" kern="1200" dirty="0"/>
        </a:p>
      </dsp:txBody>
      <dsp:txXfrm rot="-5400000">
        <a:off x="4229031" y="747598"/>
        <a:ext cx="2460434" cy="1487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9F0CC-C388-4DD4-82EF-493B3407BADD}">
      <dsp:nvSpPr>
        <dsp:cNvPr id="0" name=""/>
        <dsp:cNvSpPr/>
      </dsp:nvSpPr>
      <dsp:spPr>
        <a:xfrm>
          <a:off x="1881902" y="352213"/>
          <a:ext cx="4551680" cy="4551680"/>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MX" sz="3300" kern="1200" dirty="0"/>
            <a:t>Sociedad civil</a:t>
          </a:r>
          <a:endParaRPr lang="es-CO" sz="3300" kern="1200" dirty="0"/>
        </a:p>
      </dsp:txBody>
      <dsp:txXfrm>
        <a:off x="4280746" y="1316736"/>
        <a:ext cx="1625600" cy="1354666"/>
      </dsp:txXfrm>
    </dsp:sp>
    <dsp:sp modelId="{AE5AD818-4EE7-469A-AF19-442912DD4327}">
      <dsp:nvSpPr>
        <dsp:cNvPr id="0" name=""/>
        <dsp:cNvSpPr/>
      </dsp:nvSpPr>
      <dsp:spPr>
        <a:xfrm>
          <a:off x="1788159" y="514773"/>
          <a:ext cx="4551680" cy="4551680"/>
        </a:xfrm>
        <a:prstGeom prst="pie">
          <a:avLst>
            <a:gd name="adj1" fmla="val 1800000"/>
            <a:gd name="adj2" fmla="val 90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MX" sz="3300" kern="1200" dirty="0"/>
            <a:t>Familia</a:t>
          </a:r>
          <a:endParaRPr lang="es-CO" sz="3300" kern="1200" dirty="0"/>
        </a:p>
      </dsp:txBody>
      <dsp:txXfrm>
        <a:off x="2871893" y="3467946"/>
        <a:ext cx="2438400" cy="1192106"/>
      </dsp:txXfrm>
    </dsp:sp>
    <dsp:sp modelId="{99FA839B-6987-4039-8998-033AC255073F}">
      <dsp:nvSpPr>
        <dsp:cNvPr id="0" name=""/>
        <dsp:cNvSpPr/>
      </dsp:nvSpPr>
      <dsp:spPr>
        <a:xfrm>
          <a:off x="1671613" y="338967"/>
          <a:ext cx="4551680" cy="4551680"/>
        </a:xfrm>
        <a:prstGeom prst="pie">
          <a:avLst>
            <a:gd name="adj1" fmla="val 9000000"/>
            <a:gd name="adj2" fmla="val 162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MX" sz="3300" kern="1200" dirty="0"/>
            <a:t>Estado</a:t>
          </a:r>
          <a:endParaRPr lang="es-CO" sz="3300" kern="1200" dirty="0"/>
        </a:p>
      </dsp:txBody>
      <dsp:txXfrm>
        <a:off x="2198849" y="1303490"/>
        <a:ext cx="1625600" cy="1354666"/>
      </dsp:txXfrm>
    </dsp:sp>
    <dsp:sp modelId="{AA3076E7-F1DD-4623-8AFF-E82A5EB85D7B}">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D25A37-76B3-4ED7-BB6B-35AA9D21EEEB}">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C42405-2D64-43BB-A5B0-F423DF79158D}">
      <dsp:nvSpPr>
        <dsp:cNvPr id="0" name=""/>
        <dsp:cNvSpPr/>
      </dsp:nvSpPr>
      <dsp:spPr>
        <a:xfrm>
          <a:off x="1389466" y="57197"/>
          <a:ext cx="5115221" cy="5115221"/>
        </a:xfrm>
        <a:prstGeom prst="circularArrow">
          <a:avLst>
            <a:gd name="adj1" fmla="val 5085"/>
            <a:gd name="adj2" fmla="val 327528"/>
            <a:gd name="adj3" fmla="val 15873039"/>
            <a:gd name="adj4" fmla="val 9000000"/>
            <a:gd name="adj5" fmla="val 5932"/>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91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7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89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7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88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9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3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737780"/>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 id="2147483658" r:id="rId4"/>
    <p:sldLayoutId id="2147483659" r:id="rId5"/>
    <p:sldLayoutId id="2147483660" r:id="rId6"/>
    <p:sldLayoutId id="21474836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001077" y="1161174"/>
            <a:ext cx="8339271" cy="1569660"/>
          </a:xfrm>
          <a:prstGeom prst="rect">
            <a:avLst/>
          </a:prstGeom>
          <a:noFill/>
        </p:spPr>
        <p:txBody>
          <a:bodyPr wrap="none" rtlCol="0">
            <a:spAutoFit/>
          </a:bodyPr>
          <a:lstStyle/>
          <a:p>
            <a:pPr algn="ctr"/>
            <a:r>
              <a:rPr lang="es-CO" sz="4800" b="1" dirty="0">
                <a:solidFill>
                  <a:srgbClr val="25BCCA"/>
                </a:solidFill>
              </a:rPr>
              <a:t>Prevención de las violencias en</a:t>
            </a:r>
          </a:p>
          <a:p>
            <a:pPr algn="ctr"/>
            <a:r>
              <a:rPr lang="es-CO" sz="4800" b="1" dirty="0">
                <a:solidFill>
                  <a:srgbClr val="25BCCA"/>
                </a:solidFill>
              </a:rPr>
              <a:t> contra de las personas mayores</a:t>
            </a:r>
          </a:p>
        </p:txBody>
      </p:sp>
      <p:pic>
        <p:nvPicPr>
          <p:cNvPr id="6" name="Imagen 5">
            <a:extLst>
              <a:ext uri="{FF2B5EF4-FFF2-40B4-BE49-F238E27FC236}">
                <a16:creationId xmlns:a16="http://schemas.microsoft.com/office/drawing/2014/main" id="{44E94556-EA15-9277-9B5F-F619499A66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3" name="Imagen 2">
            <a:extLst>
              <a:ext uri="{FF2B5EF4-FFF2-40B4-BE49-F238E27FC236}">
                <a16:creationId xmlns:a16="http://schemas.microsoft.com/office/drawing/2014/main" id="{8EFC0681-0A14-3C48-946F-2C17191B2D78}"/>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4" name="Imagen 3">
            <a:extLst>
              <a:ext uri="{FF2B5EF4-FFF2-40B4-BE49-F238E27FC236}">
                <a16:creationId xmlns:a16="http://schemas.microsoft.com/office/drawing/2014/main" id="{AC3E5DB7-1017-1B66-CBF8-54902F46E538}"/>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
        <p:nvSpPr>
          <p:cNvPr id="5" name="CuadroTexto 4">
            <a:extLst>
              <a:ext uri="{FF2B5EF4-FFF2-40B4-BE49-F238E27FC236}">
                <a16:creationId xmlns:a16="http://schemas.microsoft.com/office/drawing/2014/main" id="{0B9DDB5A-C3B8-FBAA-4BE8-A4822F0264ED}"/>
              </a:ext>
            </a:extLst>
          </p:cNvPr>
          <p:cNvSpPr txBox="1"/>
          <p:nvPr/>
        </p:nvSpPr>
        <p:spPr>
          <a:xfrm>
            <a:off x="6245426" y="4079195"/>
            <a:ext cx="4094922" cy="2585323"/>
          </a:xfrm>
          <a:prstGeom prst="rect">
            <a:avLst/>
          </a:prstGeom>
          <a:noFill/>
        </p:spPr>
        <p:txBody>
          <a:bodyPr wrap="square" rtlCol="0">
            <a:spAutoFit/>
          </a:bodyPr>
          <a:lstStyle/>
          <a:p>
            <a:pPr algn="r"/>
            <a:r>
              <a:rPr lang="es-MX" sz="1800" dirty="0"/>
              <a:t>Sandra Lorena Muñoz Herrera</a:t>
            </a:r>
          </a:p>
          <a:p>
            <a:pPr algn="r"/>
            <a:r>
              <a:rPr lang="es-MX" sz="1800" dirty="0"/>
              <a:t>Socióloga</a:t>
            </a:r>
          </a:p>
          <a:p>
            <a:pPr algn="r"/>
            <a:r>
              <a:rPr lang="es-MX" sz="1800" dirty="0" err="1"/>
              <a:t>Mag</a:t>
            </a:r>
            <a:r>
              <a:rPr lang="es-MX" sz="1800" dirty="0"/>
              <a:t>. Gerontología. Envejecimiento y vejez</a:t>
            </a:r>
          </a:p>
          <a:p>
            <a:pPr algn="r"/>
            <a:r>
              <a:rPr lang="es-MX" sz="1800" dirty="0"/>
              <a:t>Docente Universidad de Caldas</a:t>
            </a:r>
          </a:p>
          <a:p>
            <a:pPr algn="r"/>
            <a:r>
              <a:rPr lang="es-MX" sz="1800" dirty="0" err="1"/>
              <a:t>Co-cordinadora</a:t>
            </a:r>
            <a:r>
              <a:rPr lang="es-MX" sz="1800" dirty="0"/>
              <a:t> del Semillero Desigualdades Sociales</a:t>
            </a:r>
          </a:p>
          <a:p>
            <a:pPr algn="r"/>
            <a:r>
              <a:rPr lang="es-MX" sz="1800" dirty="0"/>
              <a:t>sandral.munoz@ucaldas.edu.co </a:t>
            </a:r>
            <a:endParaRPr lang="es-CO" sz="1800" dirty="0"/>
          </a:p>
          <a:p>
            <a:endParaRPr lang="es-CO" dirty="0"/>
          </a:p>
        </p:txBody>
      </p:sp>
    </p:spTree>
    <p:extLst>
      <p:ext uri="{BB962C8B-B14F-4D97-AF65-F5344CB8AC3E}">
        <p14:creationId xmlns:p14="http://schemas.microsoft.com/office/powerpoint/2010/main" val="371869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1134225" y="2172951"/>
            <a:ext cx="9923550" cy="2308324"/>
          </a:xfrm>
          <a:prstGeom prst="rect">
            <a:avLst/>
          </a:prstGeom>
          <a:noFill/>
        </p:spPr>
        <p:txBody>
          <a:bodyPr wrap="square" rtlCol="0">
            <a:spAutoFit/>
          </a:bodyPr>
          <a:lstStyle/>
          <a:p>
            <a:pPr algn="ctr"/>
            <a:r>
              <a:rPr lang="es-MX" sz="4800" b="1" dirty="0">
                <a:solidFill>
                  <a:srgbClr val="25BCCA"/>
                </a:solidFill>
              </a:rPr>
              <a:t>La violencia, el abuso y el maltrato se da en entornos como la familia y los centros de atención</a:t>
            </a:r>
            <a:endParaRPr lang="es-CO" sz="4800" b="1" dirty="0">
              <a:solidFill>
                <a:srgbClr val="25BCCA"/>
              </a:solidFill>
            </a:endParaRPr>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6" name="Elipse 5">
            <a:extLst>
              <a:ext uri="{FF2B5EF4-FFF2-40B4-BE49-F238E27FC236}">
                <a16:creationId xmlns:a16="http://schemas.microsoft.com/office/drawing/2014/main" id="{9F717A68-614C-7203-F4ED-CBBA80EDC82D}"/>
              </a:ext>
            </a:extLst>
          </p:cNvPr>
          <p:cNvSpPr/>
          <p:nvPr/>
        </p:nvSpPr>
        <p:spPr>
          <a:xfrm>
            <a:off x="7421217" y="2797026"/>
            <a:ext cx="2067340" cy="9378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77D51629-1A46-4AA6-11F2-371BD213DB5D}"/>
              </a:ext>
            </a:extLst>
          </p:cNvPr>
          <p:cNvSpPr/>
          <p:nvPr/>
        </p:nvSpPr>
        <p:spPr>
          <a:xfrm>
            <a:off x="6294782" y="3734923"/>
            <a:ext cx="2438400" cy="842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D726AD90-2C0B-E58C-5D85-7D18AF7C8CA8}"/>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5F649690-4E4F-8BBA-106F-757C7B004DAD}"/>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140128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622852" y="369818"/>
            <a:ext cx="11343861" cy="2446824"/>
          </a:xfrm>
          <a:prstGeom prst="rect">
            <a:avLst/>
          </a:prstGeom>
          <a:noFill/>
        </p:spPr>
        <p:txBody>
          <a:bodyPr wrap="square" rtlCol="0">
            <a:spAutoFit/>
          </a:bodyPr>
          <a:lstStyle/>
          <a:p>
            <a:pPr algn="ctr"/>
            <a:r>
              <a:rPr lang="es-MX" sz="3500" b="1" i="0" dirty="0">
                <a:solidFill>
                  <a:srgbClr val="00B0F0"/>
                </a:solidFill>
                <a:effectLst/>
                <a:latin typeface="Verdana" panose="020B0604030504040204" pitchFamily="34" charset="0"/>
              </a:rPr>
              <a:t>Algunos signos que indican </a:t>
            </a:r>
          </a:p>
          <a:p>
            <a:pPr algn="ctr"/>
            <a:r>
              <a:rPr lang="es-MX" sz="3500" b="1" i="0" dirty="0">
                <a:solidFill>
                  <a:srgbClr val="00B0F0"/>
                </a:solidFill>
                <a:effectLst/>
                <a:latin typeface="Verdana" panose="020B0604030504040204" pitchFamily="34" charset="0"/>
              </a:rPr>
              <a:t>que una persona mayor puede ser víctima de maltrato</a:t>
            </a:r>
          </a:p>
          <a:p>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780197" y="2816642"/>
            <a:ext cx="10631606" cy="2846933"/>
          </a:xfrm>
          <a:prstGeom prst="rect">
            <a:avLst/>
          </a:prstGeom>
          <a:noFill/>
        </p:spPr>
        <p:txBody>
          <a:bodyPr wrap="square" rtlCol="0">
            <a:spAutoFit/>
          </a:bodyPr>
          <a:lstStyle/>
          <a:p>
            <a:pPr algn="l"/>
            <a:r>
              <a:rPr lang="es-MX" sz="2200" b="0" i="0" dirty="0">
                <a:solidFill>
                  <a:srgbClr val="000000"/>
                </a:solidFill>
                <a:effectLst/>
                <a:latin typeface="Verdana" panose="020B0604030504040204" pitchFamily="34" charset="0"/>
              </a:rPr>
              <a:t>1. Miedo de la víctima al cuidador</a:t>
            </a:r>
            <a:br>
              <a:rPr lang="es-MX" sz="2200" b="0" i="0" dirty="0">
                <a:solidFill>
                  <a:srgbClr val="000000"/>
                </a:solidFill>
                <a:effectLst/>
                <a:latin typeface="Verdana" panose="020B0604030504040204" pitchFamily="34" charset="0"/>
              </a:rPr>
            </a:br>
            <a:r>
              <a:rPr lang="es-MX" sz="2200" b="0" i="0" dirty="0">
                <a:solidFill>
                  <a:srgbClr val="000000"/>
                </a:solidFill>
                <a:effectLst/>
                <a:latin typeface="Verdana" panose="020B0604030504040204" pitchFamily="34" charset="0"/>
              </a:rPr>
              <a:t>2. Negación de la lesión por la víctima</a:t>
            </a:r>
            <a:br>
              <a:rPr lang="es-MX" sz="2200" b="0" i="0" dirty="0">
                <a:solidFill>
                  <a:srgbClr val="000000"/>
                </a:solidFill>
                <a:effectLst/>
                <a:latin typeface="Verdana" panose="020B0604030504040204" pitchFamily="34" charset="0"/>
              </a:rPr>
            </a:br>
            <a:r>
              <a:rPr lang="es-MX" sz="2200" b="0" i="0" dirty="0">
                <a:solidFill>
                  <a:srgbClr val="000000"/>
                </a:solidFill>
                <a:effectLst/>
                <a:latin typeface="Verdana" panose="020B0604030504040204" pitchFamily="34" charset="0"/>
              </a:rPr>
              <a:t>3. Cambio frecuente de médico</a:t>
            </a:r>
            <a:br>
              <a:rPr lang="es-MX" sz="2200" b="0" i="0" dirty="0">
                <a:solidFill>
                  <a:srgbClr val="000000"/>
                </a:solidFill>
                <a:effectLst/>
                <a:latin typeface="Verdana" panose="020B0604030504040204" pitchFamily="34" charset="0"/>
              </a:rPr>
            </a:br>
            <a:r>
              <a:rPr lang="es-MX" sz="2200" b="0" i="0" dirty="0">
                <a:solidFill>
                  <a:srgbClr val="000000"/>
                </a:solidFill>
                <a:effectLst/>
                <a:latin typeface="Verdana" panose="020B0604030504040204" pitchFamily="34" charset="0"/>
              </a:rPr>
              <a:t>4. Desnutrición y mala higiene personal</a:t>
            </a:r>
            <a:br>
              <a:rPr lang="es-MX" sz="2200" b="0" i="0" dirty="0">
                <a:solidFill>
                  <a:srgbClr val="000000"/>
                </a:solidFill>
                <a:effectLst/>
                <a:latin typeface="Verdana" panose="020B0604030504040204" pitchFamily="34" charset="0"/>
              </a:rPr>
            </a:br>
            <a:r>
              <a:rPr lang="es-MX" sz="2200" b="0" i="0" dirty="0">
                <a:solidFill>
                  <a:srgbClr val="000000"/>
                </a:solidFill>
                <a:effectLst/>
                <a:latin typeface="Verdana" panose="020B0604030504040204" pitchFamily="34" charset="0"/>
              </a:rPr>
              <a:t>5. Comentarios de otros pacientes</a:t>
            </a:r>
            <a:br>
              <a:rPr lang="es-MX" sz="2200" b="0" i="0" dirty="0">
                <a:solidFill>
                  <a:srgbClr val="000000"/>
                </a:solidFill>
                <a:effectLst/>
                <a:latin typeface="Verdana" panose="020B0604030504040204" pitchFamily="34" charset="0"/>
              </a:rPr>
            </a:br>
            <a:r>
              <a:rPr lang="es-MX" sz="2200" b="0" i="0" dirty="0">
                <a:solidFill>
                  <a:srgbClr val="000000"/>
                </a:solidFill>
                <a:effectLst/>
                <a:latin typeface="Verdana" panose="020B0604030504040204" pitchFamily="34" charset="0"/>
              </a:rPr>
              <a:t>6. Demora entre el momento de la lesión y solicitud de asistencia, historia clínica incongruente</a:t>
            </a:r>
          </a:p>
          <a:p>
            <a:pPr algn="just"/>
            <a:endParaRPr lang="es-MX" sz="2500" dirty="0"/>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6" name="CuadroTexto 5">
            <a:extLst>
              <a:ext uri="{FF2B5EF4-FFF2-40B4-BE49-F238E27FC236}">
                <a16:creationId xmlns:a16="http://schemas.microsoft.com/office/drawing/2014/main" id="{14F0412E-9214-583C-EE09-9E4DC27F5027}"/>
              </a:ext>
            </a:extLst>
          </p:cNvPr>
          <p:cNvSpPr txBox="1"/>
          <p:nvPr/>
        </p:nvSpPr>
        <p:spPr>
          <a:xfrm>
            <a:off x="6096000" y="6418126"/>
            <a:ext cx="6135756" cy="461665"/>
          </a:xfrm>
          <a:prstGeom prst="rect">
            <a:avLst/>
          </a:prstGeom>
          <a:noFill/>
        </p:spPr>
        <p:txBody>
          <a:bodyPr wrap="square">
            <a:spAutoFit/>
          </a:bodyPr>
          <a:lstStyle/>
          <a:p>
            <a:pPr algn="r"/>
            <a:r>
              <a:rPr lang="es-CO" sz="1200" dirty="0"/>
              <a:t>https://www.helpagela.org/noticias/el-maltrato-a-personas-mayores-en-colombia-claves-para-entenderlo/</a:t>
            </a:r>
          </a:p>
        </p:txBody>
      </p:sp>
      <p:pic>
        <p:nvPicPr>
          <p:cNvPr id="7" name="Imagen 6">
            <a:extLst>
              <a:ext uri="{FF2B5EF4-FFF2-40B4-BE49-F238E27FC236}">
                <a16:creationId xmlns:a16="http://schemas.microsoft.com/office/drawing/2014/main" id="{17276B68-F8F6-F2E7-2AF1-2C2D53C6DB89}"/>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6F97842C-EC0F-FA14-8FEE-384B1DFF2FE2}"/>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50518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478158" y="1150303"/>
            <a:ext cx="6665842" cy="1169551"/>
          </a:xfrm>
          <a:prstGeom prst="rect">
            <a:avLst/>
          </a:prstGeom>
          <a:noFill/>
        </p:spPr>
        <p:txBody>
          <a:bodyPr wrap="square" rtlCol="0">
            <a:spAutoFit/>
          </a:bodyPr>
          <a:lstStyle/>
          <a:p>
            <a:pPr algn="ctr"/>
            <a:r>
              <a:rPr lang="es-MX" sz="3500" b="1" dirty="0">
                <a:solidFill>
                  <a:srgbClr val="00B0F0"/>
                </a:solidFill>
                <a:latin typeface="Verdana" panose="020B0604030504040204" pitchFamily="34" charset="0"/>
              </a:rPr>
              <a:t>También son signos de maltrato: </a:t>
            </a:r>
            <a:endParaRPr lang="es-CO" sz="4800" b="1" dirty="0">
              <a:solidFill>
                <a:srgbClr val="25BCCA"/>
              </a:solidFill>
            </a:endParaRPr>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7" name="CuadroTexto 6">
            <a:extLst>
              <a:ext uri="{FF2B5EF4-FFF2-40B4-BE49-F238E27FC236}">
                <a16:creationId xmlns:a16="http://schemas.microsoft.com/office/drawing/2014/main" id="{3E0C0239-6C14-26AB-6240-BA117AF97FED}"/>
              </a:ext>
            </a:extLst>
          </p:cNvPr>
          <p:cNvSpPr txBox="1"/>
          <p:nvPr/>
        </p:nvSpPr>
        <p:spPr>
          <a:xfrm>
            <a:off x="1543880" y="2653893"/>
            <a:ext cx="8905460" cy="2677656"/>
          </a:xfrm>
          <a:prstGeom prst="rect">
            <a:avLst/>
          </a:prstGeom>
          <a:noFill/>
        </p:spPr>
        <p:txBody>
          <a:bodyPr wrap="square">
            <a:spAutoFit/>
          </a:bodyPr>
          <a:lstStyle/>
          <a:p>
            <a:pPr algn="l"/>
            <a:endParaRPr lang="es-MX" sz="2500" b="0" i="0" dirty="0">
              <a:solidFill>
                <a:srgbClr val="000000"/>
              </a:solidFill>
              <a:effectLst/>
              <a:latin typeface="Verdana" panose="020B0604030504040204" pitchFamily="34" charset="0"/>
            </a:endParaRPr>
          </a:p>
          <a:p>
            <a:pPr algn="l"/>
            <a:r>
              <a:rPr lang="es-MX" sz="2500" dirty="0">
                <a:solidFill>
                  <a:srgbClr val="000000"/>
                </a:solidFill>
                <a:latin typeface="Verdana" panose="020B0604030504040204" pitchFamily="34" charset="0"/>
              </a:rPr>
              <a:t>L</a:t>
            </a:r>
            <a:r>
              <a:rPr lang="es-MX" sz="2500" b="0" i="0" dirty="0">
                <a:solidFill>
                  <a:srgbClr val="000000"/>
                </a:solidFill>
                <a:effectLst/>
                <a:latin typeface="Verdana" panose="020B0604030504040204" pitchFamily="34" charset="0"/>
              </a:rPr>
              <a:t>a deshidratación,</a:t>
            </a:r>
          </a:p>
          <a:p>
            <a:pPr algn="l"/>
            <a:r>
              <a:rPr lang="es-MX" sz="2500" dirty="0">
                <a:solidFill>
                  <a:srgbClr val="000000"/>
                </a:solidFill>
                <a:latin typeface="Verdana" panose="020B0604030504040204" pitchFamily="34" charset="0"/>
              </a:rPr>
              <a:t>La desnutrición,</a:t>
            </a:r>
            <a:endParaRPr lang="es-MX" sz="2500" b="0" i="0" dirty="0">
              <a:solidFill>
                <a:srgbClr val="000000"/>
              </a:solidFill>
              <a:effectLst/>
              <a:latin typeface="Verdana" panose="020B0604030504040204" pitchFamily="34" charset="0"/>
            </a:endParaRPr>
          </a:p>
          <a:p>
            <a:pPr algn="l"/>
            <a:r>
              <a:rPr lang="es-MX" sz="2500" dirty="0">
                <a:solidFill>
                  <a:srgbClr val="000000"/>
                </a:solidFill>
                <a:latin typeface="Verdana" panose="020B0604030504040204" pitchFamily="34" charset="0"/>
              </a:rPr>
              <a:t>L</a:t>
            </a:r>
            <a:r>
              <a:rPr lang="es-MX" sz="2500" b="0" i="0" dirty="0">
                <a:solidFill>
                  <a:srgbClr val="000000"/>
                </a:solidFill>
                <a:effectLst/>
                <a:latin typeface="Verdana" panose="020B0604030504040204" pitchFamily="34" charset="0"/>
              </a:rPr>
              <a:t>a intoxicación con medicamentos, </a:t>
            </a:r>
          </a:p>
          <a:p>
            <a:pPr algn="l"/>
            <a:r>
              <a:rPr lang="es-MX" sz="2500" dirty="0">
                <a:solidFill>
                  <a:srgbClr val="000000"/>
                </a:solidFill>
                <a:latin typeface="Verdana" panose="020B0604030504040204" pitchFamily="34" charset="0"/>
              </a:rPr>
              <a:t>F</a:t>
            </a:r>
            <a:r>
              <a:rPr lang="es-MX" sz="2500" b="0" i="0" dirty="0">
                <a:solidFill>
                  <a:srgbClr val="000000"/>
                </a:solidFill>
                <a:effectLst/>
                <a:latin typeface="Verdana" panose="020B0604030504040204" pitchFamily="34" charset="0"/>
              </a:rPr>
              <a:t>alta de gafas o prótesis cuando son necesarias, </a:t>
            </a:r>
          </a:p>
          <a:p>
            <a:pPr algn="l"/>
            <a:r>
              <a:rPr lang="es-MX" sz="2500" dirty="0">
                <a:solidFill>
                  <a:srgbClr val="000000"/>
                </a:solidFill>
                <a:latin typeface="Verdana" panose="020B0604030504040204" pitchFamily="34" charset="0"/>
              </a:rPr>
              <a:t>Aislamiento </a:t>
            </a:r>
          </a:p>
          <a:p>
            <a:pPr algn="l"/>
            <a:endParaRPr lang="es-MX" sz="1800" b="0" i="0" dirty="0">
              <a:solidFill>
                <a:srgbClr val="000000"/>
              </a:solidFill>
              <a:effectLst/>
              <a:latin typeface="Verdana" panose="020B0604030504040204" pitchFamily="34" charset="0"/>
            </a:endParaRPr>
          </a:p>
        </p:txBody>
      </p:sp>
      <p:sp>
        <p:nvSpPr>
          <p:cNvPr id="8" name="CuadroTexto 7">
            <a:extLst>
              <a:ext uri="{FF2B5EF4-FFF2-40B4-BE49-F238E27FC236}">
                <a16:creationId xmlns:a16="http://schemas.microsoft.com/office/drawing/2014/main" id="{0D1773AC-3E44-473C-6030-0566F0A0D473}"/>
              </a:ext>
            </a:extLst>
          </p:cNvPr>
          <p:cNvSpPr txBox="1"/>
          <p:nvPr/>
        </p:nvSpPr>
        <p:spPr>
          <a:xfrm>
            <a:off x="6096000" y="6418126"/>
            <a:ext cx="6135756" cy="461665"/>
          </a:xfrm>
          <a:prstGeom prst="rect">
            <a:avLst/>
          </a:prstGeom>
          <a:noFill/>
        </p:spPr>
        <p:txBody>
          <a:bodyPr wrap="square">
            <a:spAutoFit/>
          </a:bodyPr>
          <a:lstStyle/>
          <a:p>
            <a:pPr algn="r"/>
            <a:r>
              <a:rPr lang="es-CO" sz="1200" dirty="0"/>
              <a:t>https://www.helpagela.org/noticias/el-maltrato-a-personas-mayores-en-colombia-claves-para-entenderlo/</a:t>
            </a:r>
          </a:p>
        </p:txBody>
      </p:sp>
      <p:pic>
        <p:nvPicPr>
          <p:cNvPr id="3" name="Imagen 2">
            <a:extLst>
              <a:ext uri="{FF2B5EF4-FFF2-40B4-BE49-F238E27FC236}">
                <a16:creationId xmlns:a16="http://schemas.microsoft.com/office/drawing/2014/main" id="{82481F07-4942-B58C-16E0-7E9594D0FDB3}"/>
              </a:ext>
            </a:extLst>
          </p:cNvPr>
          <p:cNvPicPr>
            <a:picLocks noChangeAspect="1"/>
          </p:cNvPicPr>
          <p:nvPr/>
        </p:nvPicPr>
        <p:blipFill rotWithShape="1">
          <a:blip r:embed="rId3"/>
          <a:srcRect l="58043" t="54882" r="15870" b="31005"/>
          <a:stretch/>
        </p:blipFill>
        <p:spPr>
          <a:xfrm>
            <a:off x="0" y="13252"/>
            <a:ext cx="1272209" cy="386964"/>
          </a:xfrm>
          <a:prstGeom prst="rect">
            <a:avLst/>
          </a:prstGeom>
        </p:spPr>
      </p:pic>
      <p:pic>
        <p:nvPicPr>
          <p:cNvPr id="6" name="Imagen 5">
            <a:extLst>
              <a:ext uri="{FF2B5EF4-FFF2-40B4-BE49-F238E27FC236}">
                <a16:creationId xmlns:a16="http://schemas.microsoft.com/office/drawing/2014/main" id="{FD096169-52DC-28A6-BE04-48CFB7BF3C10}"/>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6023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478158" y="456306"/>
            <a:ext cx="6665842" cy="630942"/>
          </a:xfrm>
          <a:prstGeom prst="rect">
            <a:avLst/>
          </a:prstGeom>
          <a:noFill/>
        </p:spPr>
        <p:txBody>
          <a:bodyPr wrap="square" rtlCol="0">
            <a:spAutoFit/>
          </a:bodyPr>
          <a:lstStyle/>
          <a:p>
            <a:pPr algn="ctr"/>
            <a:r>
              <a:rPr lang="es-MX" sz="3500" b="1" dirty="0">
                <a:solidFill>
                  <a:srgbClr val="00B0F0"/>
                </a:solidFill>
                <a:latin typeface="Verdana" panose="020B0604030504040204" pitchFamily="34" charset="0"/>
              </a:rPr>
              <a:t>Factores de riesgo:  </a:t>
            </a:r>
            <a:endParaRPr lang="es-CO" sz="4800" b="1" dirty="0">
              <a:solidFill>
                <a:srgbClr val="25BCCA"/>
              </a:solidFill>
            </a:endParaRPr>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7" name="CuadroTexto 6">
            <a:extLst>
              <a:ext uri="{FF2B5EF4-FFF2-40B4-BE49-F238E27FC236}">
                <a16:creationId xmlns:a16="http://schemas.microsoft.com/office/drawing/2014/main" id="{3E0C0239-6C14-26AB-6240-BA117AF97FED}"/>
              </a:ext>
            </a:extLst>
          </p:cNvPr>
          <p:cNvSpPr txBox="1"/>
          <p:nvPr/>
        </p:nvSpPr>
        <p:spPr>
          <a:xfrm>
            <a:off x="556592" y="2466249"/>
            <a:ext cx="11635408" cy="2862322"/>
          </a:xfrm>
          <a:prstGeom prst="rect">
            <a:avLst/>
          </a:prstGeom>
          <a:noFill/>
        </p:spPr>
        <p:txBody>
          <a:bodyPr wrap="square">
            <a:spAutoFit/>
          </a:bodyPr>
          <a:lstStyle/>
          <a:p>
            <a:pPr marL="342900" indent="-342900" algn="l">
              <a:buAutoNum type="arabicPeriod"/>
            </a:pPr>
            <a:r>
              <a:rPr lang="es-MX" b="1" i="0" dirty="0">
                <a:solidFill>
                  <a:srgbClr val="000000"/>
                </a:solidFill>
                <a:effectLst/>
                <a:latin typeface="Verdana" panose="020B0604030504040204" pitchFamily="34" charset="0"/>
              </a:rPr>
              <a:t>Riesgos individuales: </a:t>
            </a:r>
          </a:p>
          <a:p>
            <a:pPr algn="l"/>
            <a:r>
              <a:rPr lang="es-MX" b="0" i="0" dirty="0">
                <a:solidFill>
                  <a:srgbClr val="000000"/>
                </a:solidFill>
                <a:effectLst/>
                <a:latin typeface="Verdana" panose="020B0604030504040204" pitchFamily="34" charset="0"/>
              </a:rPr>
              <a:t>Trastornos de la personalidad, consumo de alcohol y sustancias psicoactivas, orientación sexual, grado de dependencia y disminución de las capacidades de la persona mayor.</a:t>
            </a:r>
          </a:p>
          <a:p>
            <a:pPr marL="342900" indent="-342900" algn="l">
              <a:buAutoNum type="arabicPeriod"/>
            </a:pPr>
            <a:endParaRPr lang="es-MX" dirty="0">
              <a:solidFill>
                <a:srgbClr val="000000"/>
              </a:solidFill>
              <a:latin typeface="Verdana" panose="020B0604030504040204" pitchFamily="34" charset="0"/>
            </a:endParaRPr>
          </a:p>
          <a:p>
            <a:pPr algn="l"/>
            <a:endParaRPr lang="es-MX" b="1" i="0" dirty="0">
              <a:solidFill>
                <a:srgbClr val="000000"/>
              </a:solidFill>
              <a:effectLst/>
              <a:latin typeface="Verdana" panose="020B0604030504040204" pitchFamily="34" charset="0"/>
            </a:endParaRPr>
          </a:p>
          <a:p>
            <a:pPr algn="l"/>
            <a:r>
              <a:rPr lang="es-MX" b="1" i="0" dirty="0">
                <a:solidFill>
                  <a:srgbClr val="000000"/>
                </a:solidFill>
                <a:effectLst/>
                <a:latin typeface="Verdana" panose="020B0604030504040204" pitchFamily="34" charset="0"/>
              </a:rPr>
              <a:t>2. Riesgos relacionales: </a:t>
            </a:r>
          </a:p>
          <a:p>
            <a:pPr algn="l"/>
            <a:r>
              <a:rPr lang="es-MX" b="0" i="0" dirty="0">
                <a:solidFill>
                  <a:srgbClr val="000000"/>
                </a:solidFill>
                <a:effectLst/>
                <a:latin typeface="Verdana" panose="020B0604030504040204" pitchFamily="34" charset="0"/>
              </a:rPr>
              <a:t>Dificultades económicas, resentimiento de los miembros de la familia, problemas de salud mental y abuso de sustancias por parte de los familiares, nivel de estrés, calidad de la relación con los parientes cercanos, nivel de depresión, hacinamiento, falta de privacidad.</a:t>
            </a:r>
          </a:p>
          <a:p>
            <a:pPr algn="l"/>
            <a:endParaRPr lang="es-MX" sz="1800" b="0" i="0" dirty="0">
              <a:solidFill>
                <a:srgbClr val="000000"/>
              </a:solidFill>
              <a:effectLst/>
              <a:latin typeface="Verdana" panose="020B0604030504040204" pitchFamily="34" charset="0"/>
            </a:endParaRPr>
          </a:p>
        </p:txBody>
      </p:sp>
      <p:sp>
        <p:nvSpPr>
          <p:cNvPr id="3" name="CuadroTexto 2">
            <a:extLst>
              <a:ext uri="{FF2B5EF4-FFF2-40B4-BE49-F238E27FC236}">
                <a16:creationId xmlns:a16="http://schemas.microsoft.com/office/drawing/2014/main" id="{154791CD-4E6B-22FF-9D81-CFD11D639FE6}"/>
              </a:ext>
            </a:extLst>
          </p:cNvPr>
          <p:cNvSpPr txBox="1"/>
          <p:nvPr/>
        </p:nvSpPr>
        <p:spPr>
          <a:xfrm>
            <a:off x="6096000" y="6418126"/>
            <a:ext cx="6135756" cy="461665"/>
          </a:xfrm>
          <a:prstGeom prst="rect">
            <a:avLst/>
          </a:prstGeom>
          <a:noFill/>
        </p:spPr>
        <p:txBody>
          <a:bodyPr wrap="square">
            <a:spAutoFit/>
          </a:bodyPr>
          <a:lstStyle/>
          <a:p>
            <a:pPr algn="r"/>
            <a:r>
              <a:rPr lang="es-CO" sz="1200" dirty="0"/>
              <a:t>https://www.helpagela.org/noticias/el-maltrato-a-personas-mayores-en-colombia-claves-para-entenderlo/</a:t>
            </a:r>
          </a:p>
        </p:txBody>
      </p:sp>
      <p:pic>
        <p:nvPicPr>
          <p:cNvPr id="6" name="Imagen 5">
            <a:extLst>
              <a:ext uri="{FF2B5EF4-FFF2-40B4-BE49-F238E27FC236}">
                <a16:creationId xmlns:a16="http://schemas.microsoft.com/office/drawing/2014/main" id="{35989185-472F-F054-B505-3757D778E2D1}"/>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F9E860D2-E3A1-5A3E-1C9D-987EBC7DDDC1}"/>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92491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478158" y="456306"/>
            <a:ext cx="6665842" cy="630942"/>
          </a:xfrm>
          <a:prstGeom prst="rect">
            <a:avLst/>
          </a:prstGeom>
          <a:noFill/>
        </p:spPr>
        <p:txBody>
          <a:bodyPr wrap="square" rtlCol="0">
            <a:spAutoFit/>
          </a:bodyPr>
          <a:lstStyle/>
          <a:p>
            <a:pPr algn="ctr"/>
            <a:r>
              <a:rPr lang="es-MX" sz="3500" b="1" dirty="0">
                <a:solidFill>
                  <a:srgbClr val="00B0F0"/>
                </a:solidFill>
                <a:latin typeface="Verdana" panose="020B0604030504040204" pitchFamily="34" charset="0"/>
              </a:rPr>
              <a:t>Otros factores de riesgo:  </a:t>
            </a:r>
            <a:endParaRPr lang="es-CO" sz="4800" b="1" dirty="0">
              <a:solidFill>
                <a:srgbClr val="25BCCA"/>
              </a:solidFill>
            </a:endParaRPr>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7" name="CuadroTexto 6">
            <a:extLst>
              <a:ext uri="{FF2B5EF4-FFF2-40B4-BE49-F238E27FC236}">
                <a16:creationId xmlns:a16="http://schemas.microsoft.com/office/drawing/2014/main" id="{3E0C0239-6C14-26AB-6240-BA117AF97FED}"/>
              </a:ext>
            </a:extLst>
          </p:cNvPr>
          <p:cNvSpPr txBox="1"/>
          <p:nvPr/>
        </p:nvSpPr>
        <p:spPr>
          <a:xfrm>
            <a:off x="596348" y="1354158"/>
            <a:ext cx="11635408" cy="4970591"/>
          </a:xfrm>
          <a:prstGeom prst="rect">
            <a:avLst/>
          </a:prstGeom>
          <a:noFill/>
        </p:spPr>
        <p:txBody>
          <a:bodyPr wrap="square">
            <a:spAutoFit/>
          </a:bodyPr>
          <a:lstStyle/>
          <a:p>
            <a:pPr algn="l"/>
            <a:r>
              <a:rPr lang="es-MX" sz="2300" b="1" i="0" dirty="0">
                <a:solidFill>
                  <a:srgbClr val="000000"/>
                </a:solidFill>
                <a:effectLst/>
                <a:latin typeface="Verdana" panose="020B0604030504040204" pitchFamily="34" charset="0"/>
              </a:rPr>
              <a:t>3. Riesgos comunitarios y culturales: </a:t>
            </a:r>
            <a:r>
              <a:rPr lang="es-MX" sz="2300" b="0" i="0" dirty="0">
                <a:solidFill>
                  <a:srgbClr val="000000"/>
                </a:solidFill>
                <a:effectLst/>
                <a:latin typeface="Verdana" panose="020B0604030504040204" pitchFamily="34" charset="0"/>
              </a:rPr>
              <a:t>Aislamiento social, sexismo y cultura de la violencia. </a:t>
            </a:r>
          </a:p>
          <a:p>
            <a:pPr algn="l"/>
            <a:r>
              <a:rPr lang="es-MX" sz="2300" dirty="0">
                <a:solidFill>
                  <a:srgbClr val="000000"/>
                </a:solidFill>
                <a:latin typeface="Verdana" panose="020B0604030504040204" pitchFamily="34" charset="0"/>
              </a:rPr>
              <a:t>E</a:t>
            </a:r>
            <a:r>
              <a:rPr lang="es-MX" sz="2300" b="0" i="0" dirty="0">
                <a:solidFill>
                  <a:srgbClr val="000000"/>
                </a:solidFill>
                <a:effectLst/>
                <a:latin typeface="Verdana" panose="020B0604030504040204" pitchFamily="34" charset="0"/>
              </a:rPr>
              <a:t>n las familias en las que la violencia es frecuente se describen los siguientes elementos de riesgo:</a:t>
            </a:r>
            <a:endParaRPr lang="es-MX" sz="2300" dirty="0">
              <a:solidFill>
                <a:srgbClr val="000000"/>
              </a:solidFill>
              <a:latin typeface="Verdana" panose="020B0604030504040204" pitchFamily="34" charset="0"/>
            </a:endParaRPr>
          </a:p>
          <a:p>
            <a:pPr algn="ctr"/>
            <a:endParaRPr lang="es-MX" sz="2300" b="0" i="0" dirty="0">
              <a:solidFill>
                <a:srgbClr val="000000"/>
              </a:solidFill>
              <a:effectLst/>
              <a:latin typeface="Verdana" panose="020B0604030504040204" pitchFamily="34" charset="0"/>
            </a:endParaRPr>
          </a:p>
          <a:p>
            <a:pPr algn="ctr"/>
            <a:r>
              <a:rPr lang="es-MX" sz="2300" b="0" i="0" dirty="0">
                <a:solidFill>
                  <a:srgbClr val="000000"/>
                </a:solidFill>
                <a:effectLst/>
                <a:latin typeface="Verdana" panose="020B0604030504040204" pitchFamily="34" charset="0"/>
              </a:rPr>
              <a:t>1. Espacios habitacionales reducidos.</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2.</a:t>
            </a:r>
            <a:r>
              <a:rPr lang="es-MX" sz="2300" dirty="0">
                <a:solidFill>
                  <a:srgbClr val="000000"/>
                </a:solidFill>
                <a:latin typeface="Verdana" panose="020B0604030504040204" pitchFamily="34" charset="0"/>
              </a:rPr>
              <a:t> </a:t>
            </a:r>
            <a:r>
              <a:rPr lang="es-MX" sz="2300" b="0" i="0" dirty="0">
                <a:solidFill>
                  <a:srgbClr val="000000"/>
                </a:solidFill>
                <a:effectLst/>
                <a:latin typeface="Verdana" panose="020B0604030504040204" pitchFamily="34" charset="0"/>
              </a:rPr>
              <a:t>Número elevado de personas habitando un mismo espacio</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3. Dificultades económicas</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4. Conflictos de pareja y maltrato entre miembros.</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5. La violencia como control efectivo y el castigo como una forma de educar</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6. Sentir el comportamiento corriente (dependencia) de las personas mayores como agresivo.</a:t>
            </a:r>
            <a:br>
              <a:rPr lang="es-MX" sz="2300" b="0" i="0" dirty="0">
                <a:solidFill>
                  <a:srgbClr val="000000"/>
                </a:solidFill>
                <a:effectLst/>
                <a:latin typeface="Verdana" panose="020B0604030504040204" pitchFamily="34" charset="0"/>
              </a:rPr>
            </a:br>
            <a:r>
              <a:rPr lang="es-MX" sz="2300" b="0" i="0" dirty="0">
                <a:solidFill>
                  <a:srgbClr val="000000"/>
                </a:solidFill>
                <a:effectLst/>
                <a:latin typeface="Verdana" panose="020B0604030504040204" pitchFamily="34" charset="0"/>
              </a:rPr>
              <a:t>7. Aislamiento y carencia de redes de apoyo</a:t>
            </a:r>
          </a:p>
          <a:p>
            <a:pPr algn="l"/>
            <a:endParaRPr lang="es-MX" sz="1800" b="0" i="0" dirty="0">
              <a:solidFill>
                <a:srgbClr val="000000"/>
              </a:solidFill>
              <a:effectLst/>
              <a:latin typeface="Verdana" panose="020B0604030504040204" pitchFamily="34" charset="0"/>
            </a:endParaRPr>
          </a:p>
        </p:txBody>
      </p:sp>
      <p:sp>
        <p:nvSpPr>
          <p:cNvPr id="3" name="CuadroTexto 2">
            <a:extLst>
              <a:ext uri="{FF2B5EF4-FFF2-40B4-BE49-F238E27FC236}">
                <a16:creationId xmlns:a16="http://schemas.microsoft.com/office/drawing/2014/main" id="{154791CD-4E6B-22FF-9D81-CFD11D639FE6}"/>
              </a:ext>
            </a:extLst>
          </p:cNvPr>
          <p:cNvSpPr txBox="1"/>
          <p:nvPr/>
        </p:nvSpPr>
        <p:spPr>
          <a:xfrm>
            <a:off x="6096000" y="6418126"/>
            <a:ext cx="6135756" cy="461665"/>
          </a:xfrm>
          <a:prstGeom prst="rect">
            <a:avLst/>
          </a:prstGeom>
          <a:noFill/>
        </p:spPr>
        <p:txBody>
          <a:bodyPr wrap="square">
            <a:spAutoFit/>
          </a:bodyPr>
          <a:lstStyle/>
          <a:p>
            <a:pPr algn="r"/>
            <a:r>
              <a:rPr lang="es-CO" sz="1200" dirty="0"/>
              <a:t>https://www.helpagela.org/noticias/el-maltrato-a-personas-mayores-en-colombia-claves-para-entenderlo/</a:t>
            </a:r>
          </a:p>
        </p:txBody>
      </p:sp>
      <p:pic>
        <p:nvPicPr>
          <p:cNvPr id="6" name="Imagen 5">
            <a:extLst>
              <a:ext uri="{FF2B5EF4-FFF2-40B4-BE49-F238E27FC236}">
                <a16:creationId xmlns:a16="http://schemas.microsoft.com/office/drawing/2014/main" id="{FBD1CDF7-7825-C611-A009-BA3D2384B88E}"/>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FD9CBBE6-E289-5266-5E11-6CF2E292A16A}"/>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4954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556592" y="187887"/>
            <a:ext cx="10919791" cy="1169551"/>
          </a:xfrm>
          <a:prstGeom prst="rect">
            <a:avLst/>
          </a:prstGeom>
          <a:noFill/>
        </p:spPr>
        <p:txBody>
          <a:bodyPr wrap="square" rtlCol="0">
            <a:spAutoFit/>
          </a:bodyPr>
          <a:lstStyle/>
          <a:p>
            <a:pPr algn="ctr"/>
            <a:r>
              <a:rPr lang="es-MX" sz="3500" b="1" dirty="0">
                <a:solidFill>
                  <a:srgbClr val="00B0F0"/>
                </a:solidFill>
                <a:latin typeface="Verdana" panose="020B0604030504040204" pitchFamily="34" charset="0"/>
              </a:rPr>
              <a:t>¿Qué hacer si sé o sospecho que una persona mayor es víctima de maltrato?  </a:t>
            </a:r>
            <a:endParaRPr lang="es-CO" sz="4800" b="1" dirty="0">
              <a:solidFill>
                <a:srgbClr val="25BCCA"/>
              </a:solidFill>
            </a:endParaRPr>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sp>
        <p:nvSpPr>
          <p:cNvPr id="7" name="CuadroTexto 6">
            <a:extLst>
              <a:ext uri="{FF2B5EF4-FFF2-40B4-BE49-F238E27FC236}">
                <a16:creationId xmlns:a16="http://schemas.microsoft.com/office/drawing/2014/main" id="{3E0C0239-6C14-26AB-6240-BA117AF97FED}"/>
              </a:ext>
            </a:extLst>
          </p:cNvPr>
          <p:cNvSpPr txBox="1"/>
          <p:nvPr/>
        </p:nvSpPr>
        <p:spPr>
          <a:xfrm>
            <a:off x="556592" y="1545325"/>
            <a:ext cx="11635408" cy="5139869"/>
          </a:xfrm>
          <a:prstGeom prst="rect">
            <a:avLst/>
          </a:prstGeom>
          <a:noFill/>
        </p:spPr>
        <p:txBody>
          <a:bodyPr wrap="square">
            <a:spAutoFit/>
          </a:bodyPr>
          <a:lstStyle/>
          <a:p>
            <a:pPr marL="285750" indent="-285750" algn="l">
              <a:buFont typeface="Wingdings" panose="05000000000000000000" pitchFamily="2" charset="2"/>
              <a:buChar char="v"/>
            </a:pPr>
            <a:r>
              <a:rPr lang="es-MX" dirty="0">
                <a:solidFill>
                  <a:srgbClr val="000000"/>
                </a:solidFill>
                <a:latin typeface="Verdana" panose="020B0604030504040204" pitchFamily="34" charset="0"/>
              </a:rPr>
              <a:t>A</a:t>
            </a:r>
            <a:r>
              <a:rPr lang="es-MX" b="0" i="0" dirty="0">
                <a:solidFill>
                  <a:srgbClr val="000000"/>
                </a:solidFill>
                <a:effectLst/>
                <a:latin typeface="Verdana" panose="020B0604030504040204" pitchFamily="34" charset="0"/>
              </a:rPr>
              <a:t>cudir a la Policía, en primera instancia, llamando al número de emergencia 123, en lo posible en estado de flagrancia, para proceder con el trámite de demanda aunque también podrá interponer una acción de tutela.</a:t>
            </a:r>
          </a:p>
          <a:p>
            <a:pPr marL="285750" indent="-285750" algn="l">
              <a:buFont typeface="Wingdings" panose="05000000000000000000" pitchFamily="2" charset="2"/>
              <a:buChar char="v"/>
            </a:pPr>
            <a:r>
              <a:rPr lang="es-MX" dirty="0">
                <a:solidFill>
                  <a:srgbClr val="000000"/>
                </a:solidFill>
                <a:latin typeface="Verdana" panose="020B0604030504040204" pitchFamily="34" charset="0"/>
              </a:rPr>
              <a:t>C</a:t>
            </a:r>
            <a:r>
              <a:rPr lang="es-MX" b="0" i="0" dirty="0">
                <a:solidFill>
                  <a:srgbClr val="000000"/>
                </a:solidFill>
                <a:effectLst/>
                <a:latin typeface="Verdana" panose="020B0604030504040204" pitchFamily="34" charset="0"/>
              </a:rPr>
              <a:t>omunicarse con la Fiscalía al 5702072 en Bogotá, a la línea nacional 018000816999 o llamando al número 105 disponible por la Secretaría de Salud.</a:t>
            </a:r>
          </a:p>
          <a:p>
            <a:pPr algn="ctr"/>
            <a:br>
              <a:rPr lang="es-MX" b="0" i="0" dirty="0">
                <a:solidFill>
                  <a:srgbClr val="000000"/>
                </a:solidFill>
                <a:effectLst/>
                <a:latin typeface="Verdana" panose="020B0604030504040204" pitchFamily="34" charset="0"/>
              </a:rPr>
            </a:br>
            <a:r>
              <a:rPr lang="es-MX" sz="2200" b="1" i="0" dirty="0">
                <a:solidFill>
                  <a:srgbClr val="000000"/>
                </a:solidFill>
                <a:effectLst>
                  <a:outerShdw blurRad="38100" dist="38100" dir="2700000" algn="tl">
                    <a:srgbClr val="000000">
                      <a:alpha val="43137"/>
                    </a:srgbClr>
                  </a:outerShdw>
                </a:effectLst>
                <a:latin typeface="Verdana" panose="020B0604030504040204" pitchFamily="34" charset="0"/>
              </a:rPr>
              <a:t>O podrá denunciar ante las siguientes instituciones:</a:t>
            </a:r>
          </a:p>
          <a:p>
            <a:pPr algn="just"/>
            <a:endParaRPr lang="es-MX" b="0" i="0" dirty="0">
              <a:solidFill>
                <a:srgbClr val="000000"/>
              </a:solidFill>
              <a:effectLst/>
              <a:latin typeface="Verdana" panose="020B0604030504040204" pitchFamily="34" charset="0"/>
            </a:endParaRPr>
          </a:p>
          <a:p>
            <a:pPr marL="285750" indent="-285750" algn="just">
              <a:buFont typeface="Wingdings" panose="05000000000000000000" pitchFamily="2" charset="2"/>
              <a:buChar char="v"/>
            </a:pPr>
            <a:r>
              <a:rPr lang="es-MX" b="0" i="0" dirty="0">
                <a:solidFill>
                  <a:srgbClr val="000000"/>
                </a:solidFill>
                <a:effectLst/>
                <a:latin typeface="Verdana" panose="020B0604030504040204" pitchFamily="34" charset="0"/>
              </a:rPr>
              <a:t>Centro de atención a víctimas de violencia intrafamiliar (CAVIF)</a:t>
            </a:r>
          </a:p>
          <a:p>
            <a:pPr marL="285750" indent="-285750" algn="just">
              <a:buFont typeface="Wingdings" panose="05000000000000000000" pitchFamily="2" charset="2"/>
              <a:buChar char="v"/>
            </a:pPr>
            <a:r>
              <a:rPr lang="es-MX" b="0" i="0" dirty="0">
                <a:solidFill>
                  <a:srgbClr val="000000"/>
                </a:solidFill>
                <a:effectLst/>
                <a:latin typeface="Verdana" panose="020B0604030504040204" pitchFamily="34" charset="0"/>
              </a:rPr>
              <a:t>Comisaria de familia de la localidad</a:t>
            </a:r>
          </a:p>
          <a:p>
            <a:pPr marL="285750" indent="-285750" algn="just">
              <a:buFont typeface="Wingdings" panose="05000000000000000000" pitchFamily="2" charset="2"/>
              <a:buChar char="v"/>
            </a:pPr>
            <a:r>
              <a:rPr lang="es-MX" b="0" i="0" dirty="0">
                <a:solidFill>
                  <a:srgbClr val="000000"/>
                </a:solidFill>
                <a:effectLst/>
                <a:latin typeface="Verdana" panose="020B0604030504040204" pitchFamily="34" charset="0"/>
              </a:rPr>
              <a:t>Unidad de reacción inmediata de la Fiscalía (URI).</a:t>
            </a:r>
          </a:p>
          <a:p>
            <a:pPr marL="285750" indent="-285750" algn="just">
              <a:buFont typeface="Wingdings" panose="05000000000000000000" pitchFamily="2" charset="2"/>
              <a:buChar char="v"/>
            </a:pPr>
            <a:r>
              <a:rPr lang="es-MX" b="0" i="0" dirty="0">
                <a:solidFill>
                  <a:srgbClr val="000000"/>
                </a:solidFill>
                <a:effectLst/>
                <a:latin typeface="Verdana" panose="020B0604030504040204" pitchFamily="34" charset="0"/>
              </a:rPr>
              <a:t>Si el caso es el de una persona que ha sido abandonada, podrá recomendarle asistencia a su dificultad en los Centros de protección a personas mayores o Centros día, dispuestos en su departamento, donde se ofrece servicio de hospedaje, bienestar integral y asistencia social, a personas de 60 años o más, según lo dicta la Ley 1315 de 2009.</a:t>
            </a:r>
          </a:p>
          <a:p>
            <a:pPr marL="285750" indent="-285750" algn="just">
              <a:buFont typeface="Wingdings" panose="05000000000000000000" pitchFamily="2" charset="2"/>
              <a:buChar char="v"/>
            </a:pPr>
            <a:r>
              <a:rPr lang="es-MX" b="0" i="0" dirty="0">
                <a:solidFill>
                  <a:srgbClr val="000000"/>
                </a:solidFill>
                <a:effectLst/>
                <a:latin typeface="Verdana" panose="020B0604030504040204" pitchFamily="34" charset="0"/>
              </a:rPr>
              <a:t>Las víctimas tienen derechos, los puede exigir ante la Defensoría del pueblo, Personería Distrital y Procuraduría.</a:t>
            </a:r>
          </a:p>
          <a:p>
            <a:pPr algn="l"/>
            <a:endParaRPr lang="es-MX" sz="1800" b="0" i="0" dirty="0">
              <a:solidFill>
                <a:srgbClr val="000000"/>
              </a:solidFill>
              <a:effectLst/>
              <a:latin typeface="Verdana" panose="020B0604030504040204" pitchFamily="34" charset="0"/>
            </a:endParaRPr>
          </a:p>
        </p:txBody>
      </p:sp>
      <p:sp>
        <p:nvSpPr>
          <p:cNvPr id="6" name="CuadroTexto 5">
            <a:extLst>
              <a:ext uri="{FF2B5EF4-FFF2-40B4-BE49-F238E27FC236}">
                <a16:creationId xmlns:a16="http://schemas.microsoft.com/office/drawing/2014/main" id="{570CAB6C-D679-9C87-B301-405B746D0408}"/>
              </a:ext>
            </a:extLst>
          </p:cNvPr>
          <p:cNvSpPr txBox="1"/>
          <p:nvPr/>
        </p:nvSpPr>
        <p:spPr>
          <a:xfrm>
            <a:off x="6096000" y="6418126"/>
            <a:ext cx="6135756" cy="461665"/>
          </a:xfrm>
          <a:prstGeom prst="rect">
            <a:avLst/>
          </a:prstGeom>
          <a:noFill/>
        </p:spPr>
        <p:txBody>
          <a:bodyPr wrap="square">
            <a:spAutoFit/>
          </a:bodyPr>
          <a:lstStyle/>
          <a:p>
            <a:pPr algn="r"/>
            <a:r>
              <a:rPr lang="es-CO" sz="1200" dirty="0"/>
              <a:t>https://www.helpagela.org/noticias/el-maltrato-a-personas-mayores-en-colombia-claves-para-entenderlo/</a:t>
            </a:r>
          </a:p>
        </p:txBody>
      </p:sp>
      <p:pic>
        <p:nvPicPr>
          <p:cNvPr id="3" name="Imagen 2">
            <a:extLst>
              <a:ext uri="{FF2B5EF4-FFF2-40B4-BE49-F238E27FC236}">
                <a16:creationId xmlns:a16="http://schemas.microsoft.com/office/drawing/2014/main" id="{60F9FB59-04E9-5527-570E-18942B47468F}"/>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F0411C71-F368-C379-064C-B9BE5010030B}"/>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53626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947165" y="954157"/>
            <a:ext cx="10767756" cy="1569660"/>
          </a:xfrm>
          <a:prstGeom prst="rect">
            <a:avLst/>
          </a:prstGeom>
          <a:noFill/>
        </p:spPr>
        <p:txBody>
          <a:bodyPr wrap="none" rtlCol="0">
            <a:spAutoFit/>
          </a:bodyPr>
          <a:lstStyle/>
          <a:p>
            <a:pPr algn="ctr"/>
            <a:r>
              <a:rPr lang="es-CO" sz="4800" b="1" dirty="0">
                <a:solidFill>
                  <a:srgbClr val="25BCCA"/>
                </a:solidFill>
                <a:effectLst/>
                <a:latin typeface="Calibri" panose="020F0502020204030204" pitchFamily="34" charset="0"/>
                <a:ea typeface="Calibri" panose="020F0502020204030204" pitchFamily="34" charset="0"/>
                <a:cs typeface="Calibri" panose="020F0502020204030204" pitchFamily="34" charset="0"/>
              </a:rPr>
              <a:t>Personas mayores y Derechos Humanos: </a:t>
            </a:r>
            <a:r>
              <a:rPr lang="es-CO" sz="4800" b="1" spc="20" dirty="0">
                <a:solidFill>
                  <a:srgbClr val="25BCCA"/>
                </a:solidFill>
                <a:effectLst/>
                <a:latin typeface="Calibri" panose="020F0502020204030204" pitchFamily="34" charset="0"/>
                <a:ea typeface="Calibri" panose="020F0502020204030204" pitchFamily="34" charset="0"/>
                <a:cs typeface="Calibri" panose="020F0502020204030204" pitchFamily="34" charset="0"/>
              </a:rPr>
              <a:t> </a:t>
            </a:r>
            <a:endParaRPr lang="es-CO" sz="4800" dirty="0">
              <a:solidFill>
                <a:srgbClr val="25BCCA"/>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780197" y="2613609"/>
            <a:ext cx="10631606" cy="3488904"/>
          </a:xfrm>
          <a:prstGeom prst="rect">
            <a:avLst/>
          </a:prstGeom>
          <a:noFill/>
        </p:spPr>
        <p:txBody>
          <a:bodyPr wrap="square" rtlCol="0">
            <a:spAutoFit/>
          </a:bodyPr>
          <a:lstStyle/>
          <a:p>
            <a:pPr algn="just">
              <a:lnSpc>
                <a:spcPct val="107000"/>
              </a:lnSpc>
              <a:spcAft>
                <a:spcPts val="800"/>
              </a:spcAft>
            </a:pPr>
            <a:r>
              <a:rPr lang="es-CO" sz="1800" spc="20" dirty="0">
                <a:effectLst/>
                <a:latin typeface="Calibri" panose="020F0502020204030204" pitchFamily="34" charset="0"/>
                <a:ea typeface="Calibri" panose="020F0502020204030204" pitchFamily="34" charset="0"/>
                <a:cs typeface="Calibri" panose="020F0502020204030204" pitchFamily="34" charset="0"/>
              </a:rPr>
              <a:t>Las Naciones Unidas encuentran cuatro desafíos principales que afectan a los derechos humanos de </a:t>
            </a:r>
            <a:r>
              <a:rPr lang="es-CO" spc="20" dirty="0">
                <a:latin typeface="Calibri" panose="020F0502020204030204" pitchFamily="34" charset="0"/>
                <a:ea typeface="Calibri" panose="020F0502020204030204" pitchFamily="34" charset="0"/>
                <a:cs typeface="Calibri" panose="020F0502020204030204" pitchFamily="34" charset="0"/>
              </a:rPr>
              <a:t>l</a:t>
            </a:r>
            <a:r>
              <a:rPr lang="es-CO" sz="1800" spc="20" dirty="0">
                <a:effectLst/>
                <a:latin typeface="Calibri" panose="020F0502020204030204" pitchFamily="34" charset="0"/>
                <a:ea typeface="Calibri" panose="020F0502020204030204" pitchFamily="34" charset="0"/>
                <a:cs typeface="Calibri" panose="020F0502020204030204" pitchFamily="34" charset="0"/>
              </a:rPr>
              <a:t>as personas mayores: </a:t>
            </a:r>
          </a:p>
          <a:p>
            <a:pPr algn="ctr">
              <a:lnSpc>
                <a:spcPct val="107000"/>
              </a:lnSpc>
              <a:spcAft>
                <a:spcPts val="800"/>
              </a:spcAft>
            </a:pPr>
            <a:r>
              <a:rPr lang="es-CO" sz="2500" b="1" spc="2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Discriminación, pobreza, violencia y abusos, y falta de medidas y servicios específicos.</a:t>
            </a:r>
            <a:r>
              <a:rPr lang="es-CO" sz="2500" spc="2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endParaRPr lang="es-CO" spc="2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CO" sz="1800" spc="20" dirty="0">
                <a:effectLst/>
                <a:latin typeface="Calibri" panose="020F0502020204030204" pitchFamily="34" charset="0"/>
                <a:ea typeface="Calibri" panose="020F0502020204030204" pitchFamily="34" charset="0"/>
                <a:cs typeface="Calibri" panose="020F0502020204030204" pitchFamily="34" charset="0"/>
              </a:rPr>
              <a:t>Se insiste además en fortalecer el régimen internacional de protección, eliminar la explotación económica y la discriminación en el empleo, establecer las instalaciones de cuidados adecuadas y participar en la vida política.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2500" dirty="0"/>
          </a:p>
        </p:txBody>
      </p:sp>
      <p:sp>
        <p:nvSpPr>
          <p:cNvPr id="5" name="CuadroTexto 4">
            <a:extLst>
              <a:ext uri="{FF2B5EF4-FFF2-40B4-BE49-F238E27FC236}">
                <a16:creationId xmlns:a16="http://schemas.microsoft.com/office/drawing/2014/main" id="{94B4E61A-B417-3667-D431-9DDE76DE901E}"/>
              </a:ext>
            </a:extLst>
          </p:cNvPr>
          <p:cNvSpPr txBox="1"/>
          <p:nvPr/>
        </p:nvSpPr>
        <p:spPr>
          <a:xfrm>
            <a:off x="8136835" y="6488668"/>
            <a:ext cx="4055165" cy="369332"/>
          </a:xfrm>
          <a:prstGeom prst="rect">
            <a:avLst/>
          </a:prstGeom>
          <a:noFill/>
        </p:spPr>
        <p:txBody>
          <a:bodyPr wrap="square">
            <a:spAutoFit/>
          </a:bodyPr>
          <a:lstStyle/>
          <a:p>
            <a:pPr algn="r"/>
            <a:r>
              <a:rPr lang="es-CO" sz="1800" dirty="0">
                <a:effectLst/>
                <a:latin typeface="Calibri" panose="020F0502020204030204" pitchFamily="34" charset="0"/>
                <a:ea typeface="Calibri" panose="020F0502020204030204" pitchFamily="34" charset="0"/>
                <a:cs typeface="Times New Roman" panose="02020603050405020304" pitchFamily="18" charset="0"/>
              </a:rPr>
              <a:t>https://www.ohchr.org/es/older-persons</a:t>
            </a:r>
          </a:p>
        </p:txBody>
      </p:sp>
      <p:pic>
        <p:nvPicPr>
          <p:cNvPr id="7" name="Imagen 6">
            <a:extLst>
              <a:ext uri="{FF2B5EF4-FFF2-40B4-BE49-F238E27FC236}">
                <a16:creationId xmlns:a16="http://schemas.microsoft.com/office/drawing/2014/main" id="{0CCB6F48-A76B-A505-36FE-374EBF9EE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4" name="Imagen 3">
            <a:extLst>
              <a:ext uri="{FF2B5EF4-FFF2-40B4-BE49-F238E27FC236}">
                <a16:creationId xmlns:a16="http://schemas.microsoft.com/office/drawing/2014/main" id="{32F4A463-0204-F05C-9988-771490B694AF}"/>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920D35B8-C471-A749-0567-B21896C6CDB8}"/>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33766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122829" y="2151727"/>
            <a:ext cx="11900849" cy="2554545"/>
          </a:xfrm>
          <a:prstGeom prst="rect">
            <a:avLst/>
          </a:prstGeom>
          <a:noFill/>
        </p:spPr>
        <p:txBody>
          <a:bodyPr wrap="square" rtlCol="0">
            <a:spAutoFit/>
          </a:bodyPr>
          <a:lstStyle/>
          <a:p>
            <a:pPr algn="ctr"/>
            <a:r>
              <a:rPr lang="es-MX" sz="4000" b="1" dirty="0">
                <a:solidFill>
                  <a:srgbClr val="25BCCA"/>
                </a:solidFill>
              </a:rPr>
              <a:t>Por eso es tarea de todos y todas aportar </a:t>
            </a:r>
          </a:p>
          <a:p>
            <a:pPr algn="ctr"/>
            <a:r>
              <a:rPr lang="es-MX" sz="4000" b="1" dirty="0">
                <a:solidFill>
                  <a:srgbClr val="25BCCA"/>
                </a:solidFill>
              </a:rPr>
              <a:t>en la remodelación de nuestra casa social (y ambiental) </a:t>
            </a:r>
          </a:p>
          <a:p>
            <a:pPr algn="ctr"/>
            <a:r>
              <a:rPr lang="es-MX" sz="4000" b="1" dirty="0">
                <a:solidFill>
                  <a:srgbClr val="25BCCA"/>
                </a:solidFill>
              </a:rPr>
              <a:t>para alcanzar un envejecimiento y una vejez libre de entornos y acciones violentos </a:t>
            </a:r>
          </a:p>
        </p:txBody>
      </p:sp>
      <p:pic>
        <p:nvPicPr>
          <p:cNvPr id="4" name="Imagen 3">
            <a:extLst>
              <a:ext uri="{FF2B5EF4-FFF2-40B4-BE49-F238E27FC236}">
                <a16:creationId xmlns:a16="http://schemas.microsoft.com/office/drawing/2014/main" id="{B663B5B2-7AC3-2EF5-7BB2-76E94D31D7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5" name="Imagen 4">
            <a:extLst>
              <a:ext uri="{FF2B5EF4-FFF2-40B4-BE49-F238E27FC236}">
                <a16:creationId xmlns:a16="http://schemas.microsoft.com/office/drawing/2014/main" id="{298CDECB-173E-AAFE-9F25-4483F79F0DD7}"/>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6" name="Imagen 5">
            <a:extLst>
              <a:ext uri="{FF2B5EF4-FFF2-40B4-BE49-F238E27FC236}">
                <a16:creationId xmlns:a16="http://schemas.microsoft.com/office/drawing/2014/main" id="{FD9DCD5C-D88E-F8B7-06C1-B1DD9D8D4F3D}"/>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09640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3CC7D3-091C-681E-6A90-6FF69BF5ABA1}"/>
              </a:ext>
            </a:extLst>
          </p:cNvPr>
          <p:cNvPicPr>
            <a:picLocks noChangeAspect="1"/>
          </p:cNvPicPr>
          <p:nvPr/>
        </p:nvPicPr>
        <p:blipFill rotWithShape="1">
          <a:blip r:embed="rId2"/>
          <a:srcRect l="4031" t="8359" r="5791" b="10049"/>
          <a:stretch/>
        </p:blipFill>
        <p:spPr>
          <a:xfrm>
            <a:off x="2651692" y="1252069"/>
            <a:ext cx="6523629" cy="5595582"/>
          </a:xfrm>
          <a:prstGeom prst="rect">
            <a:avLst/>
          </a:prstGeom>
        </p:spPr>
      </p:pic>
      <p:sp>
        <p:nvSpPr>
          <p:cNvPr id="5" name="CuadroTexto 4">
            <a:extLst>
              <a:ext uri="{FF2B5EF4-FFF2-40B4-BE49-F238E27FC236}">
                <a16:creationId xmlns:a16="http://schemas.microsoft.com/office/drawing/2014/main" id="{D46D3D86-3011-FA5A-1118-50830E6C7622}"/>
              </a:ext>
            </a:extLst>
          </p:cNvPr>
          <p:cNvSpPr txBox="1"/>
          <p:nvPr/>
        </p:nvSpPr>
        <p:spPr>
          <a:xfrm>
            <a:off x="1203435" y="293452"/>
            <a:ext cx="10090839" cy="1323439"/>
          </a:xfrm>
          <a:prstGeom prst="rect">
            <a:avLst/>
          </a:prstGeom>
          <a:noFill/>
        </p:spPr>
        <p:txBody>
          <a:bodyPr wrap="none" rtlCol="0">
            <a:spAutoFit/>
          </a:bodyPr>
          <a:lstStyle/>
          <a:p>
            <a:pPr algn="ctr"/>
            <a:r>
              <a:rPr lang="es-MX" sz="4000" b="1" dirty="0">
                <a:solidFill>
                  <a:srgbClr val="25BCCA"/>
                </a:solidFill>
              </a:rPr>
              <a:t>Cinco columnas para un </a:t>
            </a:r>
          </a:p>
          <a:p>
            <a:pPr algn="ctr"/>
            <a:r>
              <a:rPr lang="es-MX" sz="4000" b="1" dirty="0">
                <a:solidFill>
                  <a:srgbClr val="25BCCA"/>
                </a:solidFill>
              </a:rPr>
              <a:t>envejecimiento y una vejez libres de violencias</a:t>
            </a:r>
            <a:endParaRPr lang="es-CO" sz="4000" b="1" dirty="0">
              <a:solidFill>
                <a:srgbClr val="25BCCA"/>
              </a:solidFill>
            </a:endParaRPr>
          </a:p>
        </p:txBody>
      </p:sp>
      <p:sp>
        <p:nvSpPr>
          <p:cNvPr id="6" name="CuadroTexto 5">
            <a:extLst>
              <a:ext uri="{FF2B5EF4-FFF2-40B4-BE49-F238E27FC236}">
                <a16:creationId xmlns:a16="http://schemas.microsoft.com/office/drawing/2014/main" id="{9FBF8073-97F7-1838-D953-E6EE1FD94AA2}"/>
              </a:ext>
            </a:extLst>
          </p:cNvPr>
          <p:cNvSpPr txBox="1"/>
          <p:nvPr/>
        </p:nvSpPr>
        <p:spPr>
          <a:xfrm>
            <a:off x="7620577" y="6042306"/>
            <a:ext cx="2845616" cy="707886"/>
          </a:xfrm>
          <a:prstGeom prst="rect">
            <a:avLst/>
          </a:prstGeom>
          <a:noFill/>
        </p:spPr>
        <p:txBody>
          <a:bodyPr wrap="square" rtlCol="0">
            <a:spAutoFit/>
          </a:bodyPr>
          <a:lstStyle/>
          <a:p>
            <a:pPr algn="ctr"/>
            <a:r>
              <a:rPr lang="es-MX" sz="2000" b="1" dirty="0">
                <a:solidFill>
                  <a:srgbClr val="FF0000"/>
                </a:solidFill>
              </a:rPr>
              <a:t>Relaciones intergeneracionales</a:t>
            </a:r>
            <a:endParaRPr lang="es-CO" sz="2000" b="1" dirty="0">
              <a:solidFill>
                <a:srgbClr val="FF0000"/>
              </a:solidFill>
            </a:endParaRPr>
          </a:p>
        </p:txBody>
      </p:sp>
      <p:sp>
        <p:nvSpPr>
          <p:cNvPr id="7" name="CuadroTexto 6">
            <a:extLst>
              <a:ext uri="{FF2B5EF4-FFF2-40B4-BE49-F238E27FC236}">
                <a16:creationId xmlns:a16="http://schemas.microsoft.com/office/drawing/2014/main" id="{CA134886-259C-DC40-027D-98C850FCE000}"/>
              </a:ext>
            </a:extLst>
          </p:cNvPr>
          <p:cNvSpPr txBox="1"/>
          <p:nvPr/>
        </p:nvSpPr>
        <p:spPr>
          <a:xfrm>
            <a:off x="1725807" y="6365556"/>
            <a:ext cx="3244253" cy="400110"/>
          </a:xfrm>
          <a:prstGeom prst="rect">
            <a:avLst/>
          </a:prstGeom>
          <a:noFill/>
        </p:spPr>
        <p:txBody>
          <a:bodyPr wrap="square" rtlCol="0">
            <a:spAutoFit/>
          </a:bodyPr>
          <a:lstStyle/>
          <a:p>
            <a:pPr algn="ctr"/>
            <a:r>
              <a:rPr lang="es-MX" sz="2000" b="1" dirty="0">
                <a:solidFill>
                  <a:srgbClr val="FF0000"/>
                </a:solidFill>
              </a:rPr>
              <a:t>Derechos/Responsabilidades</a:t>
            </a:r>
            <a:endParaRPr lang="es-CO" sz="2000" b="1" dirty="0">
              <a:solidFill>
                <a:srgbClr val="FF0000"/>
              </a:solidFill>
            </a:endParaRPr>
          </a:p>
        </p:txBody>
      </p:sp>
      <p:sp>
        <p:nvSpPr>
          <p:cNvPr id="8" name="CuadroTexto 7">
            <a:extLst>
              <a:ext uri="{FF2B5EF4-FFF2-40B4-BE49-F238E27FC236}">
                <a16:creationId xmlns:a16="http://schemas.microsoft.com/office/drawing/2014/main" id="{F58C3FDA-5B0B-F42F-84F3-CA785E4A9E72}"/>
              </a:ext>
            </a:extLst>
          </p:cNvPr>
          <p:cNvSpPr txBox="1"/>
          <p:nvPr/>
        </p:nvSpPr>
        <p:spPr>
          <a:xfrm>
            <a:off x="5330792" y="5422449"/>
            <a:ext cx="1165428" cy="400110"/>
          </a:xfrm>
          <a:prstGeom prst="rect">
            <a:avLst/>
          </a:prstGeom>
          <a:noFill/>
        </p:spPr>
        <p:txBody>
          <a:bodyPr wrap="square" rtlCol="0">
            <a:spAutoFit/>
          </a:bodyPr>
          <a:lstStyle/>
          <a:p>
            <a:pPr algn="ctr"/>
            <a:r>
              <a:rPr lang="es-MX" sz="2000" b="1" dirty="0">
                <a:solidFill>
                  <a:srgbClr val="FF0000"/>
                </a:solidFill>
              </a:rPr>
              <a:t>Respeto</a:t>
            </a:r>
            <a:endParaRPr lang="es-CO" sz="2000" b="1" dirty="0">
              <a:solidFill>
                <a:srgbClr val="FF0000"/>
              </a:solidFill>
            </a:endParaRPr>
          </a:p>
        </p:txBody>
      </p:sp>
      <p:sp>
        <p:nvSpPr>
          <p:cNvPr id="9" name="CuadroTexto 8">
            <a:extLst>
              <a:ext uri="{FF2B5EF4-FFF2-40B4-BE49-F238E27FC236}">
                <a16:creationId xmlns:a16="http://schemas.microsoft.com/office/drawing/2014/main" id="{A4DB4AE1-172B-014E-8CED-B17E57A38077}"/>
              </a:ext>
            </a:extLst>
          </p:cNvPr>
          <p:cNvSpPr txBox="1"/>
          <p:nvPr/>
        </p:nvSpPr>
        <p:spPr>
          <a:xfrm>
            <a:off x="3648855" y="4120819"/>
            <a:ext cx="1791974" cy="707886"/>
          </a:xfrm>
          <a:prstGeom prst="rect">
            <a:avLst/>
          </a:prstGeom>
          <a:noFill/>
        </p:spPr>
        <p:txBody>
          <a:bodyPr wrap="square" rtlCol="0">
            <a:spAutoFit/>
          </a:bodyPr>
          <a:lstStyle/>
          <a:p>
            <a:pPr algn="ctr"/>
            <a:r>
              <a:rPr lang="es-MX" sz="2000" b="1" dirty="0">
                <a:solidFill>
                  <a:srgbClr val="FF0000"/>
                </a:solidFill>
              </a:rPr>
              <a:t>Cuidado-Autocuidado</a:t>
            </a:r>
            <a:endParaRPr lang="es-CO" sz="2000" b="1" dirty="0">
              <a:solidFill>
                <a:srgbClr val="FF0000"/>
              </a:solidFill>
            </a:endParaRPr>
          </a:p>
        </p:txBody>
      </p:sp>
      <p:sp>
        <p:nvSpPr>
          <p:cNvPr id="10" name="CuadroTexto 9">
            <a:extLst>
              <a:ext uri="{FF2B5EF4-FFF2-40B4-BE49-F238E27FC236}">
                <a16:creationId xmlns:a16="http://schemas.microsoft.com/office/drawing/2014/main" id="{725C163E-DD12-F52F-51F3-41568B0FDE0F}"/>
              </a:ext>
            </a:extLst>
          </p:cNvPr>
          <p:cNvSpPr txBox="1"/>
          <p:nvPr/>
        </p:nvSpPr>
        <p:spPr>
          <a:xfrm>
            <a:off x="6248855" y="4153099"/>
            <a:ext cx="2033516" cy="707886"/>
          </a:xfrm>
          <a:prstGeom prst="rect">
            <a:avLst/>
          </a:prstGeom>
          <a:noFill/>
        </p:spPr>
        <p:txBody>
          <a:bodyPr wrap="square" rtlCol="0">
            <a:spAutoFit/>
          </a:bodyPr>
          <a:lstStyle/>
          <a:p>
            <a:pPr algn="ctr"/>
            <a:r>
              <a:rPr lang="es-MX" sz="2000" b="1" dirty="0">
                <a:solidFill>
                  <a:srgbClr val="FF0000"/>
                </a:solidFill>
              </a:rPr>
              <a:t>Escuchar- Ser escuchado</a:t>
            </a:r>
            <a:endParaRPr lang="es-CO" sz="2000" b="1" dirty="0">
              <a:solidFill>
                <a:srgbClr val="FF0000"/>
              </a:solidFill>
            </a:endParaRPr>
          </a:p>
        </p:txBody>
      </p:sp>
      <p:pic>
        <p:nvPicPr>
          <p:cNvPr id="12" name="Imagen 11">
            <a:extLst>
              <a:ext uri="{FF2B5EF4-FFF2-40B4-BE49-F238E27FC236}">
                <a16:creationId xmlns:a16="http://schemas.microsoft.com/office/drawing/2014/main" id="{A6472D33-2704-FE1A-CF3A-5FC0EDB567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3" name="Imagen 2">
            <a:extLst>
              <a:ext uri="{FF2B5EF4-FFF2-40B4-BE49-F238E27FC236}">
                <a16:creationId xmlns:a16="http://schemas.microsoft.com/office/drawing/2014/main" id="{146D771B-3B76-951F-C89B-360A102A06CE}"/>
              </a:ext>
            </a:extLst>
          </p:cNvPr>
          <p:cNvPicPr>
            <a:picLocks noChangeAspect="1"/>
          </p:cNvPicPr>
          <p:nvPr/>
        </p:nvPicPr>
        <p:blipFill rotWithShape="1">
          <a:blip r:embed="rId4"/>
          <a:srcRect l="58043" t="54882" r="15870" b="31005"/>
          <a:stretch/>
        </p:blipFill>
        <p:spPr>
          <a:xfrm>
            <a:off x="10919791" y="6471036"/>
            <a:ext cx="1272209" cy="386964"/>
          </a:xfrm>
          <a:prstGeom prst="rect">
            <a:avLst/>
          </a:prstGeom>
        </p:spPr>
      </p:pic>
      <p:pic>
        <p:nvPicPr>
          <p:cNvPr id="4" name="Imagen 3">
            <a:extLst>
              <a:ext uri="{FF2B5EF4-FFF2-40B4-BE49-F238E27FC236}">
                <a16:creationId xmlns:a16="http://schemas.microsoft.com/office/drawing/2014/main" id="{FBB05E04-71F5-F477-C384-EBFD0A37B21D}"/>
              </a:ext>
            </a:extLst>
          </p:cNvPr>
          <p:cNvPicPr>
            <a:picLocks noChangeAspect="1"/>
          </p:cNvPicPr>
          <p:nvPr/>
        </p:nvPicPr>
        <p:blipFill rotWithShape="1">
          <a:blip r:embed="rId5"/>
          <a:srcRect l="35769" t="46767" r="22115" b="43793"/>
          <a:stretch/>
        </p:blipFill>
        <p:spPr>
          <a:xfrm>
            <a:off x="33205" y="-25432"/>
            <a:ext cx="2618487" cy="386963"/>
          </a:xfrm>
          <a:prstGeom prst="rect">
            <a:avLst/>
          </a:prstGeom>
        </p:spPr>
      </p:pic>
    </p:spTree>
    <p:extLst>
      <p:ext uri="{BB962C8B-B14F-4D97-AF65-F5344CB8AC3E}">
        <p14:creationId xmlns:p14="http://schemas.microsoft.com/office/powerpoint/2010/main" val="183709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684706" y="1219532"/>
            <a:ext cx="7204793" cy="830997"/>
          </a:xfrm>
          <a:prstGeom prst="rect">
            <a:avLst/>
          </a:prstGeom>
          <a:noFill/>
        </p:spPr>
        <p:txBody>
          <a:bodyPr wrap="none" rtlCol="0">
            <a:spAutoFit/>
          </a:bodyPr>
          <a:lstStyle/>
          <a:p>
            <a:pPr algn="ctr"/>
            <a:r>
              <a:rPr lang="es-MX" sz="4800" b="1" dirty="0">
                <a:solidFill>
                  <a:srgbClr val="25BCCA"/>
                </a:solidFill>
              </a:rPr>
              <a:t>Entornos libres de violencia</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1425308" y="2949695"/>
            <a:ext cx="9341384" cy="2246769"/>
          </a:xfrm>
          <a:prstGeom prst="rect">
            <a:avLst/>
          </a:prstGeom>
          <a:noFill/>
        </p:spPr>
        <p:txBody>
          <a:bodyPr wrap="square" rtlCol="0">
            <a:spAutoFit/>
          </a:bodyPr>
          <a:lstStyle/>
          <a:p>
            <a:pPr algn="ctr"/>
            <a:r>
              <a:rPr lang="es-MX" sz="3500" dirty="0"/>
              <a:t>Familiar</a:t>
            </a:r>
          </a:p>
          <a:p>
            <a:pPr algn="ctr"/>
            <a:r>
              <a:rPr lang="es-MX" sz="3500" dirty="0"/>
              <a:t>Social</a:t>
            </a:r>
          </a:p>
          <a:p>
            <a:pPr algn="ctr"/>
            <a:r>
              <a:rPr lang="es-MX" sz="3500" dirty="0"/>
              <a:t>Institucional</a:t>
            </a:r>
          </a:p>
          <a:p>
            <a:pPr algn="ctr"/>
            <a:r>
              <a:rPr lang="es-MX" sz="3500" dirty="0"/>
              <a:t>Ambiental</a:t>
            </a:r>
          </a:p>
        </p:txBody>
      </p:sp>
      <p:pic>
        <p:nvPicPr>
          <p:cNvPr id="5" name="Imagen 4">
            <a:extLst>
              <a:ext uri="{FF2B5EF4-FFF2-40B4-BE49-F238E27FC236}">
                <a16:creationId xmlns:a16="http://schemas.microsoft.com/office/drawing/2014/main" id="{8F74AFD8-D968-AD72-C483-B2337F4F7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A63BC32C-8234-C726-6576-A5A96398FC28}"/>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2D29698F-F2FB-887A-FF3E-2A4145693482}"/>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48772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29B8AE-D9D5-05A8-9D51-CF5B7CC702DC}"/>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2" name="Imagen 1">
            <a:extLst>
              <a:ext uri="{FF2B5EF4-FFF2-40B4-BE49-F238E27FC236}">
                <a16:creationId xmlns:a16="http://schemas.microsoft.com/office/drawing/2014/main" id="{1D1DA836-E065-9740-9D01-F0CC3F83F39F}"/>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97571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3315327" y="703254"/>
            <a:ext cx="5163777" cy="1169551"/>
          </a:xfrm>
          <a:prstGeom prst="rect">
            <a:avLst/>
          </a:prstGeom>
          <a:noFill/>
        </p:spPr>
        <p:txBody>
          <a:bodyPr wrap="square" rtlCol="0">
            <a:spAutoFit/>
          </a:bodyPr>
          <a:lstStyle/>
          <a:p>
            <a:pPr algn="ctr"/>
            <a:r>
              <a:rPr lang="es-MX" sz="7000" b="1" dirty="0">
                <a:solidFill>
                  <a:srgbClr val="25BCCA"/>
                </a:solidFill>
              </a:rPr>
              <a:t>Reciprocidad</a:t>
            </a:r>
            <a:endParaRPr lang="es-CO" sz="7000" b="1" dirty="0">
              <a:solidFill>
                <a:srgbClr val="25BCCA"/>
              </a:solidFill>
            </a:endParaRPr>
          </a:p>
        </p:txBody>
      </p:sp>
      <p:pic>
        <p:nvPicPr>
          <p:cNvPr id="5" name="Imagen 4">
            <a:extLst>
              <a:ext uri="{FF2B5EF4-FFF2-40B4-BE49-F238E27FC236}">
                <a16:creationId xmlns:a16="http://schemas.microsoft.com/office/drawing/2014/main" id="{8F74AFD8-D968-AD72-C483-B2337F4F7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graphicFrame>
        <p:nvGraphicFramePr>
          <p:cNvPr id="6" name="Diagrama 5">
            <a:extLst>
              <a:ext uri="{FF2B5EF4-FFF2-40B4-BE49-F238E27FC236}">
                <a16:creationId xmlns:a16="http://schemas.microsoft.com/office/drawing/2014/main" id="{2981B84C-3009-D72D-E08C-5A6E07F285C1}"/>
              </a:ext>
            </a:extLst>
          </p:cNvPr>
          <p:cNvGraphicFramePr/>
          <p:nvPr>
            <p:extLst>
              <p:ext uri="{D42A27DB-BD31-4B8C-83A1-F6EECF244321}">
                <p14:modId xmlns:p14="http://schemas.microsoft.com/office/powerpoint/2010/main" val="4149550064"/>
              </p:ext>
            </p:extLst>
          </p:nvPr>
        </p:nvGraphicFramePr>
        <p:xfrm>
          <a:off x="2553251" y="2654128"/>
          <a:ext cx="6687930" cy="298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a la izquierda y derecha 6">
            <a:extLst>
              <a:ext uri="{FF2B5EF4-FFF2-40B4-BE49-F238E27FC236}">
                <a16:creationId xmlns:a16="http://schemas.microsoft.com/office/drawing/2014/main" id="{0310F900-E51A-8A3A-387B-8EFBB28B5745}"/>
              </a:ext>
            </a:extLst>
          </p:cNvPr>
          <p:cNvSpPr/>
          <p:nvPr/>
        </p:nvSpPr>
        <p:spPr>
          <a:xfrm>
            <a:off x="3572218" y="5287617"/>
            <a:ext cx="4649994" cy="1130509"/>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dirty="0"/>
              <a:t>NOSOTROS</a:t>
            </a:r>
            <a:endParaRPr lang="es-CO" sz="6000" dirty="0"/>
          </a:p>
        </p:txBody>
      </p:sp>
      <p:pic>
        <p:nvPicPr>
          <p:cNvPr id="3" name="Imagen 2">
            <a:extLst>
              <a:ext uri="{FF2B5EF4-FFF2-40B4-BE49-F238E27FC236}">
                <a16:creationId xmlns:a16="http://schemas.microsoft.com/office/drawing/2014/main" id="{2A0F98F6-4BEE-E6C4-9C3F-F607FD4844F4}"/>
              </a:ext>
            </a:extLst>
          </p:cNvPr>
          <p:cNvPicPr>
            <a:picLocks noChangeAspect="1"/>
          </p:cNvPicPr>
          <p:nvPr/>
        </p:nvPicPr>
        <p:blipFill rotWithShape="1">
          <a:blip r:embed="rId8"/>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D4B5D558-AC7D-4799-DCB1-E90D1ABA6F2C}"/>
              </a:ext>
            </a:extLst>
          </p:cNvPr>
          <p:cNvPicPr>
            <a:picLocks noChangeAspect="1"/>
          </p:cNvPicPr>
          <p:nvPr/>
        </p:nvPicPr>
        <p:blipFill rotWithShape="1">
          <a:blip r:embed="rId9"/>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75695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3987881" y="1219532"/>
            <a:ext cx="4598438" cy="830997"/>
          </a:xfrm>
          <a:prstGeom prst="rect">
            <a:avLst/>
          </a:prstGeom>
          <a:noFill/>
        </p:spPr>
        <p:txBody>
          <a:bodyPr wrap="none" rtlCol="0">
            <a:spAutoFit/>
          </a:bodyPr>
          <a:lstStyle/>
          <a:p>
            <a:pPr algn="ctr"/>
            <a:r>
              <a:rPr lang="es-MX" sz="4800" b="1" dirty="0">
                <a:solidFill>
                  <a:srgbClr val="25BCCA"/>
                </a:solidFill>
              </a:rPr>
              <a:t>Ley 1251 de 2008</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1425308" y="2949695"/>
            <a:ext cx="9341384" cy="1754326"/>
          </a:xfrm>
          <a:prstGeom prst="rect">
            <a:avLst/>
          </a:prstGeom>
          <a:noFill/>
        </p:spPr>
        <p:txBody>
          <a:bodyPr wrap="square" rtlCol="0">
            <a:spAutoFit/>
          </a:bodyPr>
          <a:lstStyle/>
          <a:p>
            <a:pPr algn="ctr"/>
            <a:r>
              <a:rPr lang="es-MX" sz="3600" dirty="0"/>
              <a:t>Por la cual se dictan normas tendientes a procurar la protección, promoción y defensa de los derechos de los adultos mayores.</a:t>
            </a:r>
            <a:endParaRPr lang="es-MX" sz="3500" dirty="0"/>
          </a:p>
        </p:txBody>
      </p:sp>
      <p:pic>
        <p:nvPicPr>
          <p:cNvPr id="5" name="Imagen 4">
            <a:extLst>
              <a:ext uri="{FF2B5EF4-FFF2-40B4-BE49-F238E27FC236}">
                <a16:creationId xmlns:a16="http://schemas.microsoft.com/office/drawing/2014/main" id="{F6BBDAEA-F24A-2FA1-3B62-BE4F0DC37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96A0C680-0B7A-FD5A-7572-5585DFF9A7C9}"/>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0CEEFC9F-C768-2FC0-45E4-0EB1C99C3467}"/>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48657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3399000" y="1137369"/>
            <a:ext cx="5696689" cy="1015663"/>
          </a:xfrm>
          <a:prstGeom prst="rect">
            <a:avLst/>
          </a:prstGeom>
          <a:noFill/>
        </p:spPr>
        <p:txBody>
          <a:bodyPr wrap="none" rtlCol="0">
            <a:spAutoFit/>
          </a:bodyPr>
          <a:lstStyle/>
          <a:p>
            <a:pPr algn="ctr"/>
            <a:r>
              <a:rPr lang="es-MX" sz="6000" b="1" dirty="0">
                <a:solidFill>
                  <a:srgbClr val="25BCCA"/>
                </a:solidFill>
              </a:rPr>
              <a:t>Ley 1251 de 2008</a:t>
            </a:r>
            <a:endParaRPr lang="es-CO" sz="60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722243" y="2691028"/>
            <a:ext cx="10747513" cy="3554819"/>
          </a:xfrm>
          <a:prstGeom prst="rect">
            <a:avLst/>
          </a:prstGeom>
          <a:noFill/>
        </p:spPr>
        <p:txBody>
          <a:bodyPr wrap="square" rtlCol="0">
            <a:spAutoFit/>
          </a:bodyPr>
          <a:lstStyle/>
          <a:p>
            <a:pPr algn="just"/>
            <a:r>
              <a:rPr lang="es-CO" sz="2500" dirty="0">
                <a:effectLst/>
                <a:latin typeface="Calibri" panose="020F0502020204030204" pitchFamily="34" charset="0"/>
                <a:ea typeface="Calibri" panose="020F0502020204030204" pitchFamily="34" charset="0"/>
                <a:cs typeface="Times New Roman" panose="02020603050405020304" pitchFamily="18" charset="0"/>
              </a:rPr>
              <a:t>Tiene como objeto</a:t>
            </a:r>
            <a:r>
              <a:rPr lang="es-CO" sz="2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proteger, promover, restablecer y defender los derechos de los adultos mayores, orientar políticas que tengan en cuenta el proceso de envejecimiento, planes y programas por parte del Estado, la sociedad civil y la familia y regular el funcionamiento de las instituciones que prestan servicios de atención y desarrollo integral de las personas en su vejez</a:t>
            </a:r>
            <a:r>
              <a:rPr lang="es-CO" sz="2500" dirty="0">
                <a:effectLst/>
                <a:latin typeface="Calibri" panose="020F0502020204030204" pitchFamily="34" charset="0"/>
                <a:ea typeface="Calibri" panose="020F0502020204030204" pitchFamily="34" charset="0"/>
                <a:cs typeface="Times New Roman" panose="02020603050405020304" pitchFamily="18" charset="0"/>
              </a:rPr>
              <a:t>, de conformidad con el artículo 46 de la Constitución Nacional, la Declaración de los Derechos Humanos de 1948, Plan de Viena de 1982, Deberes del Hombre de 1948, la Asamblea Mundial de Madrid y los diversos Tratados y Convenios Internacionales suscritos por Colombia.</a:t>
            </a:r>
          </a:p>
        </p:txBody>
      </p:sp>
      <p:pic>
        <p:nvPicPr>
          <p:cNvPr id="5" name="Imagen 4">
            <a:extLst>
              <a:ext uri="{FF2B5EF4-FFF2-40B4-BE49-F238E27FC236}">
                <a16:creationId xmlns:a16="http://schemas.microsoft.com/office/drawing/2014/main" id="{F6BBDAEA-F24A-2FA1-3B62-BE4F0DC37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C7B35E2B-A4B8-0607-D0B1-FE24817030DF}"/>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93C7BC76-EF87-3813-0E9B-B35B0136A967}"/>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8803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1901590" y="991595"/>
            <a:ext cx="7472302" cy="830997"/>
          </a:xfrm>
          <a:prstGeom prst="rect">
            <a:avLst/>
          </a:prstGeom>
          <a:noFill/>
        </p:spPr>
        <p:txBody>
          <a:bodyPr wrap="none" rtlCol="0">
            <a:spAutoFit/>
          </a:bodyPr>
          <a:lstStyle/>
          <a:p>
            <a:pPr algn="ctr"/>
            <a:r>
              <a:rPr lang="es-CO" sz="4800" b="1" spc="20" dirty="0">
                <a:solidFill>
                  <a:srgbClr val="25BCCA"/>
                </a:solidFill>
                <a:effectLst/>
                <a:latin typeface="Calibri" panose="020F0502020204030204" pitchFamily="34" charset="0"/>
                <a:ea typeface="Calibri" panose="020F0502020204030204" pitchFamily="34" charset="0"/>
                <a:cs typeface="Calibri" panose="020F0502020204030204" pitchFamily="34" charset="0"/>
              </a:rPr>
              <a:t>Ley 1850 19 de julio de 2017</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1106556" y="2924037"/>
            <a:ext cx="9521687" cy="2015936"/>
          </a:xfrm>
          <a:prstGeom prst="rect">
            <a:avLst/>
          </a:prstGeom>
          <a:noFill/>
        </p:spPr>
        <p:txBody>
          <a:bodyPr wrap="square" rtlCol="0">
            <a:spAutoFit/>
          </a:bodyPr>
          <a:lstStyle/>
          <a:p>
            <a:pPr algn="just"/>
            <a:r>
              <a:rPr lang="es-CO" sz="2500" dirty="0">
                <a:latin typeface="Calibri" panose="020F0502020204030204" pitchFamily="34" charset="0"/>
                <a:ea typeface="Calibri" panose="020F0502020204030204" pitchFamily="34" charset="0"/>
                <a:cs typeface="Times New Roman" panose="02020603050405020304" pitchFamily="18" charset="0"/>
              </a:rPr>
              <a:t>P</a:t>
            </a:r>
            <a:r>
              <a:rPr lang="es-CO" sz="2500" dirty="0">
                <a:effectLst/>
                <a:latin typeface="Calibri" panose="020F0502020204030204" pitchFamily="34" charset="0"/>
                <a:ea typeface="Calibri" panose="020F0502020204030204" pitchFamily="34" charset="0"/>
                <a:cs typeface="Times New Roman" panose="02020603050405020304" pitchFamily="18" charset="0"/>
              </a:rPr>
              <a:t>or medio de la cual se establecen medidas de protección al adulto mayor en Colombia, se modifican las leyes 1251 de 2008, 1315 de 2009, 599 de 2000 y 1276 de 2009, se penaliza el maltrato intrafamiliar por abandono y se dictan otras disposiciones. </a:t>
            </a:r>
          </a:p>
          <a:p>
            <a:pPr algn="just"/>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6BBDAEA-F24A-2FA1-3B62-BE4F0DC378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88E96B65-D1F8-E3DC-AD6C-D574B54A210F}"/>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EDC37FD7-92D6-DA0F-6F7E-42DBE7A9FAC5}"/>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73013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70679C1-E827-33EF-9968-F24CFA077E29}"/>
              </a:ext>
            </a:extLst>
          </p:cNvPr>
          <p:cNvGraphicFramePr/>
          <p:nvPr>
            <p:extLst>
              <p:ext uri="{D42A27DB-BD31-4B8C-83A1-F6EECF244321}">
                <p14:modId xmlns:p14="http://schemas.microsoft.com/office/powerpoint/2010/main" val="1479516339"/>
              </p:ext>
            </p:extLst>
          </p:nvPr>
        </p:nvGraphicFramePr>
        <p:xfrm>
          <a:off x="2032000" y="9234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curvada hacia arriba 3">
            <a:extLst>
              <a:ext uri="{FF2B5EF4-FFF2-40B4-BE49-F238E27FC236}">
                <a16:creationId xmlns:a16="http://schemas.microsoft.com/office/drawing/2014/main" id="{C6914ACA-B38F-7EF7-CC3D-D244FD62727D}"/>
              </a:ext>
            </a:extLst>
          </p:cNvPr>
          <p:cNvSpPr/>
          <p:nvPr/>
        </p:nvSpPr>
        <p:spPr>
          <a:xfrm rot="5616680">
            <a:off x="266640" y="1992915"/>
            <a:ext cx="6758797" cy="2807929"/>
          </a:xfrm>
          <a:prstGeom prst="curvedUpArrow">
            <a:avLst/>
          </a:prstGeom>
          <a:solidFill>
            <a:srgbClr val="25BCCA"/>
          </a:solidFill>
          <a:effectLst>
            <a:glow rad="63500">
              <a:schemeClr val="accent2">
                <a:satMod val="175000"/>
                <a:alpha val="40000"/>
              </a:schemeClr>
            </a:glo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Flecha: curvada hacia arriba 5">
            <a:extLst>
              <a:ext uri="{FF2B5EF4-FFF2-40B4-BE49-F238E27FC236}">
                <a16:creationId xmlns:a16="http://schemas.microsoft.com/office/drawing/2014/main" id="{EDE2B40F-F63A-BCD7-A19E-2B2B35503FD2}"/>
              </a:ext>
            </a:extLst>
          </p:cNvPr>
          <p:cNvSpPr/>
          <p:nvPr/>
        </p:nvSpPr>
        <p:spPr>
          <a:xfrm rot="16681606">
            <a:off x="5603872" y="2830823"/>
            <a:ext cx="6322450" cy="2449800"/>
          </a:xfrm>
          <a:prstGeom prst="curvedUpArrow">
            <a:avLst/>
          </a:prstGeom>
          <a:solidFill>
            <a:srgbClr val="25BCCA"/>
          </a:solidFill>
          <a:effectLst>
            <a:glow rad="63500">
              <a:schemeClr val="accent2">
                <a:satMod val="175000"/>
                <a:alpha val="40000"/>
              </a:schemeClr>
            </a:glo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a:extLst>
              <a:ext uri="{FF2B5EF4-FFF2-40B4-BE49-F238E27FC236}">
                <a16:creationId xmlns:a16="http://schemas.microsoft.com/office/drawing/2014/main" id="{436F830A-E560-60DB-5E6D-AA4C2F468E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3" name="Imagen 2">
            <a:extLst>
              <a:ext uri="{FF2B5EF4-FFF2-40B4-BE49-F238E27FC236}">
                <a16:creationId xmlns:a16="http://schemas.microsoft.com/office/drawing/2014/main" id="{9D226A29-426E-34BC-9F6D-DD80EF1E39C4}"/>
              </a:ext>
            </a:extLst>
          </p:cNvPr>
          <p:cNvPicPr>
            <a:picLocks noChangeAspect="1"/>
          </p:cNvPicPr>
          <p:nvPr/>
        </p:nvPicPr>
        <p:blipFill rotWithShape="1">
          <a:blip r:embed="rId8"/>
          <a:srcRect l="58043" t="54882" r="15870" b="31005"/>
          <a:stretch/>
        </p:blipFill>
        <p:spPr>
          <a:xfrm>
            <a:off x="0" y="0"/>
            <a:ext cx="1272209" cy="386964"/>
          </a:xfrm>
          <a:prstGeom prst="rect">
            <a:avLst/>
          </a:prstGeom>
        </p:spPr>
      </p:pic>
      <p:pic>
        <p:nvPicPr>
          <p:cNvPr id="5" name="Imagen 4">
            <a:extLst>
              <a:ext uri="{FF2B5EF4-FFF2-40B4-BE49-F238E27FC236}">
                <a16:creationId xmlns:a16="http://schemas.microsoft.com/office/drawing/2014/main" id="{066E570D-9EB9-C7E8-913C-679644656995}"/>
              </a:ext>
            </a:extLst>
          </p:cNvPr>
          <p:cNvPicPr>
            <a:picLocks noChangeAspect="1"/>
          </p:cNvPicPr>
          <p:nvPr/>
        </p:nvPicPr>
        <p:blipFill rotWithShape="1">
          <a:blip r:embed="rId9"/>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00883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8A9A871-9A0E-3124-42CE-C68082C900C6}"/>
              </a:ext>
            </a:extLst>
          </p:cNvPr>
          <p:cNvPicPr>
            <a:picLocks noChangeAspect="1"/>
          </p:cNvPicPr>
          <p:nvPr/>
        </p:nvPicPr>
        <p:blipFill>
          <a:blip r:embed="rId2"/>
          <a:stretch>
            <a:fillRect/>
          </a:stretch>
        </p:blipFill>
        <p:spPr>
          <a:xfrm>
            <a:off x="3832530" y="2984648"/>
            <a:ext cx="4526940" cy="3654277"/>
          </a:xfrm>
          <a:prstGeom prst="rect">
            <a:avLst/>
          </a:prstGeom>
        </p:spPr>
      </p:pic>
      <p:pic>
        <p:nvPicPr>
          <p:cNvPr id="3" name="Imagen 2">
            <a:extLst>
              <a:ext uri="{FF2B5EF4-FFF2-40B4-BE49-F238E27FC236}">
                <a16:creationId xmlns:a16="http://schemas.microsoft.com/office/drawing/2014/main" id="{469F8F58-89F6-A130-4569-74BC35733275}"/>
              </a:ext>
            </a:extLst>
          </p:cNvPr>
          <p:cNvPicPr>
            <a:picLocks noChangeAspect="1"/>
          </p:cNvPicPr>
          <p:nvPr/>
        </p:nvPicPr>
        <p:blipFill rotWithShape="1">
          <a:blip r:embed="rId3"/>
          <a:srcRect b="20475"/>
          <a:stretch/>
        </p:blipFill>
        <p:spPr>
          <a:xfrm>
            <a:off x="570924" y="219075"/>
            <a:ext cx="6191579" cy="2765573"/>
          </a:xfrm>
          <a:prstGeom prst="rect">
            <a:avLst/>
          </a:prstGeom>
        </p:spPr>
      </p:pic>
      <p:pic>
        <p:nvPicPr>
          <p:cNvPr id="1026" name="Picture 2" descr="Retrato Aislado De La Mujer Joven Que Refleja Froma Espejo Del Baño Fotos,  Retratos, Imágenes Y Fotografía De Archivo Libres De Derecho. Image  28613802.">
            <a:extLst>
              <a:ext uri="{FF2B5EF4-FFF2-40B4-BE49-F238E27FC236}">
                <a16:creationId xmlns:a16="http://schemas.microsoft.com/office/drawing/2014/main" id="{7FB6C574-79B9-BFFB-3CEC-5A6403658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503" y="291425"/>
            <a:ext cx="4042951" cy="269322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BAEAAC0-583A-CD89-6BC8-8552CADC90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7" name="Imagen 6">
            <a:extLst>
              <a:ext uri="{FF2B5EF4-FFF2-40B4-BE49-F238E27FC236}">
                <a16:creationId xmlns:a16="http://schemas.microsoft.com/office/drawing/2014/main" id="{74AD967C-9521-9137-4E50-827A6AE8166B}"/>
              </a:ext>
            </a:extLst>
          </p:cNvPr>
          <p:cNvPicPr>
            <a:picLocks noChangeAspect="1"/>
          </p:cNvPicPr>
          <p:nvPr/>
        </p:nvPicPr>
        <p:blipFill rotWithShape="1">
          <a:blip r:embed="rId6"/>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2A8C457B-6DE6-6318-6DB5-3DD3ADFCE48B}"/>
              </a:ext>
            </a:extLst>
          </p:cNvPr>
          <p:cNvPicPr>
            <a:picLocks noChangeAspect="1"/>
          </p:cNvPicPr>
          <p:nvPr/>
        </p:nvPicPr>
        <p:blipFill rotWithShape="1">
          <a:blip r:embed="rId7"/>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90930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3002758" y="1136862"/>
            <a:ext cx="5827621" cy="830997"/>
          </a:xfrm>
          <a:prstGeom prst="rect">
            <a:avLst/>
          </a:prstGeom>
          <a:noFill/>
        </p:spPr>
        <p:txBody>
          <a:bodyPr wrap="none" rtlCol="0">
            <a:spAutoFit/>
          </a:bodyPr>
          <a:lstStyle/>
          <a:p>
            <a:r>
              <a:rPr lang="es-MX" sz="4800" b="1" dirty="0">
                <a:solidFill>
                  <a:srgbClr val="25BCCA"/>
                </a:solidFill>
              </a:rPr>
              <a:t>P</a:t>
            </a:r>
            <a:r>
              <a:rPr lang="es-CO" sz="4800" b="1" dirty="0">
                <a:solidFill>
                  <a:srgbClr val="25BCCA"/>
                </a:solidFill>
              </a:rPr>
              <a:t>revenir las violencias</a:t>
            </a:r>
          </a:p>
        </p:txBody>
      </p:sp>
      <p:sp>
        <p:nvSpPr>
          <p:cNvPr id="3" name="CuadroTexto 2">
            <a:extLst>
              <a:ext uri="{FF2B5EF4-FFF2-40B4-BE49-F238E27FC236}">
                <a16:creationId xmlns:a16="http://schemas.microsoft.com/office/drawing/2014/main" id="{918893E7-14C4-482A-A2E8-E22985FADE9F}"/>
              </a:ext>
            </a:extLst>
          </p:cNvPr>
          <p:cNvSpPr txBox="1"/>
          <p:nvPr/>
        </p:nvSpPr>
        <p:spPr>
          <a:xfrm>
            <a:off x="1417983" y="2540764"/>
            <a:ext cx="9316277" cy="3831818"/>
          </a:xfrm>
          <a:prstGeom prst="rect">
            <a:avLst/>
          </a:prstGeom>
          <a:noFill/>
        </p:spPr>
        <p:txBody>
          <a:bodyPr wrap="square" rtlCol="0">
            <a:spAutoFit/>
          </a:bodyPr>
          <a:lstStyle/>
          <a:p>
            <a:pPr algn="ctr"/>
            <a:r>
              <a:rPr lang="es-MX" sz="2500" dirty="0"/>
              <a:t>La prevención de las violencias en contra de las personas mayores incluye:</a:t>
            </a:r>
          </a:p>
          <a:p>
            <a:pPr algn="just"/>
            <a:endParaRPr lang="es-MX" sz="2500" dirty="0"/>
          </a:p>
          <a:p>
            <a:pPr algn="just"/>
            <a:r>
              <a:rPr lang="es-CO" sz="2500" dirty="0">
                <a:latin typeface="Calibri" panose="020F0502020204030204" pitchFamily="34" charset="0"/>
                <a:ea typeface="Calibri" panose="020F0502020204030204" pitchFamily="34" charset="0"/>
                <a:cs typeface="Times New Roman" panose="02020603050405020304" pitchFamily="18" charset="0"/>
              </a:rPr>
              <a:t>La</a:t>
            </a:r>
            <a:r>
              <a:rPr lang="es-CO" sz="2500" dirty="0">
                <a:effectLst/>
                <a:latin typeface="Calibri" panose="020F0502020204030204" pitchFamily="34" charset="0"/>
                <a:ea typeface="Calibri" panose="020F0502020204030204" pitchFamily="34" charset="0"/>
                <a:cs typeface="Times New Roman" panose="02020603050405020304" pitchFamily="18" charset="0"/>
              </a:rPr>
              <a:t> gestión de medidas, ya sean de carácter social, educativo, cultural, político, económico, para mitigar, evitar y/o erradicar algún tipo de afectación, daño o resultado adverso, que se haya venido presentando en diferentes entornos, ambientales, en la sociedad en general o en colectivos particulares, o que pueda darse como resultado de acciones u omisiones.</a:t>
            </a:r>
          </a:p>
          <a:p>
            <a:pPr algn="just"/>
            <a:endParaRPr lang="es-CO" dirty="0">
              <a:solidFill>
                <a:schemeClr val="tx2">
                  <a:lumMod val="75000"/>
                </a:schemeClr>
              </a:solidFill>
            </a:endParaRPr>
          </a:p>
        </p:txBody>
      </p:sp>
      <p:pic>
        <p:nvPicPr>
          <p:cNvPr id="6" name="Imagen 5">
            <a:extLst>
              <a:ext uri="{FF2B5EF4-FFF2-40B4-BE49-F238E27FC236}">
                <a16:creationId xmlns:a16="http://schemas.microsoft.com/office/drawing/2014/main" id="{E6E47A0E-5B84-054E-1B96-BF03A573E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4" name="Imagen 3">
            <a:extLst>
              <a:ext uri="{FF2B5EF4-FFF2-40B4-BE49-F238E27FC236}">
                <a16:creationId xmlns:a16="http://schemas.microsoft.com/office/drawing/2014/main" id="{7D62E5D1-CCFC-D6AA-F2F9-699CD7ADC767}"/>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A915B093-398A-5685-6D91-C60610CE5706}"/>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46751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2393158" y="1454914"/>
            <a:ext cx="7153305" cy="830997"/>
          </a:xfrm>
          <a:prstGeom prst="rect">
            <a:avLst/>
          </a:prstGeom>
          <a:noFill/>
        </p:spPr>
        <p:txBody>
          <a:bodyPr wrap="none" rtlCol="0">
            <a:spAutoFit/>
          </a:bodyPr>
          <a:lstStyle/>
          <a:p>
            <a:r>
              <a:rPr lang="es-MX" sz="4800" b="1" dirty="0">
                <a:solidFill>
                  <a:srgbClr val="25BCCA"/>
                </a:solidFill>
              </a:rPr>
              <a:t>V</a:t>
            </a:r>
            <a:r>
              <a:rPr lang="es-CO" sz="4800" b="1" dirty="0" err="1">
                <a:solidFill>
                  <a:srgbClr val="25BCCA"/>
                </a:solidFill>
              </a:rPr>
              <a:t>iolencia</a:t>
            </a:r>
            <a:r>
              <a:rPr lang="es-CO" sz="4800" b="1" dirty="0">
                <a:solidFill>
                  <a:srgbClr val="25BCCA"/>
                </a:solidFill>
              </a:rPr>
              <a:t>, maltrato y abuso</a:t>
            </a:r>
          </a:p>
        </p:txBody>
      </p:sp>
      <p:sp>
        <p:nvSpPr>
          <p:cNvPr id="3" name="CuadroTexto 2">
            <a:extLst>
              <a:ext uri="{FF2B5EF4-FFF2-40B4-BE49-F238E27FC236}">
                <a16:creationId xmlns:a16="http://schemas.microsoft.com/office/drawing/2014/main" id="{918893E7-14C4-482A-A2E8-E22985FADE9F}"/>
              </a:ext>
            </a:extLst>
          </p:cNvPr>
          <p:cNvSpPr txBox="1"/>
          <p:nvPr/>
        </p:nvSpPr>
        <p:spPr>
          <a:xfrm>
            <a:off x="1684424" y="2686538"/>
            <a:ext cx="8213549" cy="2477601"/>
          </a:xfrm>
          <a:prstGeom prst="rect">
            <a:avLst/>
          </a:prstGeom>
          <a:noFill/>
        </p:spPr>
        <p:txBody>
          <a:bodyPr wrap="square" rtlCol="0">
            <a:spAutoFit/>
          </a:bodyPr>
          <a:lstStyle/>
          <a:p>
            <a:pPr algn="just"/>
            <a:r>
              <a:rPr lang="es-MX" sz="2500" dirty="0"/>
              <a:t>Lo que tienen en común estos tres escenarios, es que se refieren a acciones que se basan en comportamientos que afectan la dignidad del otro, en este caso las personas ancianas.</a:t>
            </a:r>
          </a:p>
          <a:p>
            <a:pPr algn="just"/>
            <a:endParaRPr lang="es-MX" sz="2500" dirty="0"/>
          </a:p>
          <a:p>
            <a:pPr algn="ctr"/>
            <a:r>
              <a:rPr lang="es-MX" sz="3000" dirty="0"/>
              <a:t>Pero no son lo mismo.</a:t>
            </a:r>
            <a:endParaRPr lang="es-CO" sz="3000" dirty="0"/>
          </a:p>
        </p:txBody>
      </p:sp>
      <p:pic>
        <p:nvPicPr>
          <p:cNvPr id="5" name="Imagen 4">
            <a:extLst>
              <a:ext uri="{FF2B5EF4-FFF2-40B4-BE49-F238E27FC236}">
                <a16:creationId xmlns:a16="http://schemas.microsoft.com/office/drawing/2014/main" id="{CBA7D5D4-5153-A18E-A4B7-D894F6CC0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83DC7DDC-0F9B-B8D7-D443-EFF980A486E5}"/>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7BD464A7-E4AF-5193-5B01-94A0AFF48955}"/>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188955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4659280" y="1229627"/>
            <a:ext cx="2533066" cy="830997"/>
          </a:xfrm>
          <a:prstGeom prst="rect">
            <a:avLst/>
          </a:prstGeom>
          <a:noFill/>
        </p:spPr>
        <p:txBody>
          <a:bodyPr wrap="none" rtlCol="0">
            <a:spAutoFit/>
          </a:bodyPr>
          <a:lstStyle/>
          <a:p>
            <a:r>
              <a:rPr lang="es-MX" sz="4800" b="1" dirty="0">
                <a:solidFill>
                  <a:srgbClr val="25BCCA"/>
                </a:solidFill>
              </a:rPr>
              <a:t>V</a:t>
            </a:r>
            <a:r>
              <a:rPr lang="es-CO" sz="4800" b="1" dirty="0" err="1">
                <a:solidFill>
                  <a:srgbClr val="25BCCA"/>
                </a:solidFill>
              </a:rPr>
              <a:t>iolencia</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677259" y="2511198"/>
            <a:ext cx="8213549" cy="3862596"/>
          </a:xfrm>
          <a:prstGeom prst="rect">
            <a:avLst/>
          </a:prstGeom>
          <a:noFill/>
        </p:spPr>
        <p:txBody>
          <a:bodyPr wrap="square" rtlCol="0">
            <a:spAutoFit/>
          </a:bodyPr>
          <a:lstStyle/>
          <a:p>
            <a:pPr algn="just"/>
            <a:r>
              <a:rPr lang="es-MX" sz="2200" i="0" dirty="0">
                <a:effectLst/>
              </a:rPr>
              <a:t>La violencia es el “uso intencional de la fuerza física o el poder real o como amenaza contra uno mismo, una persona, grupo o comunidad que tiene como resultado la probabilidad de daño psicológico, lesiones, la muerte, privación o mal desarrollo”</a:t>
            </a:r>
            <a:r>
              <a:rPr lang="es-MX" sz="2200" b="1" i="0" dirty="0">
                <a:effectLst/>
              </a:rPr>
              <a:t>. OPS</a:t>
            </a:r>
            <a:endParaRPr lang="es-MX" sz="2200" dirty="0"/>
          </a:p>
          <a:p>
            <a:pPr algn="just"/>
            <a:endParaRPr lang="es-MX" sz="2200" dirty="0"/>
          </a:p>
          <a:p>
            <a:pPr algn="just"/>
            <a:r>
              <a:rPr lang="es-MX" sz="2200" dirty="0"/>
              <a:t>Es un concepto que engloba tres campos:</a:t>
            </a:r>
          </a:p>
          <a:p>
            <a:pPr algn="just"/>
            <a:endParaRPr lang="es-MX" sz="2200" dirty="0"/>
          </a:p>
          <a:p>
            <a:pPr algn="just"/>
            <a:r>
              <a:rPr lang="es-MX" sz="2200" dirty="0"/>
              <a:t>Violencia directa.</a:t>
            </a:r>
          </a:p>
          <a:p>
            <a:pPr algn="just"/>
            <a:r>
              <a:rPr lang="es-MX" sz="2200" dirty="0"/>
              <a:t>Violencia Indirecta. Estado, políticas, corrupción</a:t>
            </a:r>
          </a:p>
          <a:p>
            <a:pPr algn="just"/>
            <a:r>
              <a:rPr lang="es-MX" sz="2200" dirty="0"/>
              <a:t>Violencia Cultural. Discriminación, rechazo, estereotipos</a:t>
            </a:r>
          </a:p>
          <a:p>
            <a:pPr algn="just"/>
            <a:endParaRPr lang="es-CO" sz="2500" dirty="0"/>
          </a:p>
        </p:txBody>
      </p:sp>
      <p:sp>
        <p:nvSpPr>
          <p:cNvPr id="4" name="CuadroTexto 3">
            <a:extLst>
              <a:ext uri="{FF2B5EF4-FFF2-40B4-BE49-F238E27FC236}">
                <a16:creationId xmlns:a16="http://schemas.microsoft.com/office/drawing/2014/main" id="{1BC7A440-B78F-C9A4-88FB-8BFBB6969231}"/>
              </a:ext>
            </a:extLst>
          </p:cNvPr>
          <p:cNvSpPr txBox="1"/>
          <p:nvPr/>
        </p:nvSpPr>
        <p:spPr>
          <a:xfrm>
            <a:off x="8547652" y="4611755"/>
            <a:ext cx="3167269" cy="1323439"/>
          </a:xfrm>
          <a:prstGeom prst="rect">
            <a:avLst/>
          </a:prstGeom>
          <a:noFill/>
        </p:spPr>
        <p:txBody>
          <a:bodyPr wrap="square" rtlCol="0">
            <a:spAutoFit/>
          </a:bodyPr>
          <a:lstStyle/>
          <a:p>
            <a:pPr algn="ctr"/>
            <a:r>
              <a:rPr lang="es-MX" sz="4000" b="1" dirty="0">
                <a:solidFill>
                  <a:srgbClr val="CE30A9"/>
                </a:solidFill>
              </a:rPr>
              <a:t>Daños a la naturaleza</a:t>
            </a:r>
            <a:endParaRPr lang="es-CO" sz="4000" b="1" dirty="0">
              <a:solidFill>
                <a:srgbClr val="CE30A9"/>
              </a:solidFill>
            </a:endParaRPr>
          </a:p>
        </p:txBody>
      </p:sp>
      <p:pic>
        <p:nvPicPr>
          <p:cNvPr id="6" name="Imagen 5">
            <a:extLst>
              <a:ext uri="{FF2B5EF4-FFF2-40B4-BE49-F238E27FC236}">
                <a16:creationId xmlns:a16="http://schemas.microsoft.com/office/drawing/2014/main" id="{3B38BA51-929E-C005-739D-9ED0A228EA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7" name="Imagen 6">
            <a:extLst>
              <a:ext uri="{FF2B5EF4-FFF2-40B4-BE49-F238E27FC236}">
                <a16:creationId xmlns:a16="http://schemas.microsoft.com/office/drawing/2014/main" id="{D78FC534-02AF-3FFE-2741-E822A42CFF98}"/>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8" name="Imagen 7">
            <a:extLst>
              <a:ext uri="{FF2B5EF4-FFF2-40B4-BE49-F238E27FC236}">
                <a16:creationId xmlns:a16="http://schemas.microsoft.com/office/drawing/2014/main" id="{CD830C40-6108-19C8-558F-BD0BAA8728A6}"/>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401687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3108776" y="660355"/>
            <a:ext cx="6228756" cy="830997"/>
          </a:xfrm>
          <a:prstGeom prst="rect">
            <a:avLst/>
          </a:prstGeom>
          <a:noFill/>
        </p:spPr>
        <p:txBody>
          <a:bodyPr wrap="none" rtlCol="0">
            <a:spAutoFit/>
          </a:bodyPr>
          <a:lstStyle/>
          <a:p>
            <a:r>
              <a:rPr lang="es-MX" sz="4800" b="1" dirty="0">
                <a:solidFill>
                  <a:srgbClr val="25BCCA"/>
                </a:solidFill>
              </a:rPr>
              <a:t>Maltrato – Malos tratos</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1590960" y="1544361"/>
            <a:ext cx="9010080" cy="5093702"/>
          </a:xfrm>
          <a:prstGeom prst="rect">
            <a:avLst/>
          </a:prstGeom>
          <a:noFill/>
        </p:spPr>
        <p:txBody>
          <a:bodyPr wrap="square" rtlCol="0">
            <a:spAutoFit/>
          </a:bodyPr>
          <a:lstStyle/>
          <a:p>
            <a:pPr algn="just"/>
            <a:endParaRPr lang="es-MX" sz="2500" b="0" i="0" dirty="0">
              <a:effectLst/>
            </a:endParaRPr>
          </a:p>
          <a:p>
            <a:pPr algn="just"/>
            <a:r>
              <a:rPr lang="es-MX" sz="2500" b="0" i="0" dirty="0">
                <a:effectLst/>
              </a:rPr>
              <a:t>“</a:t>
            </a:r>
            <a:r>
              <a:rPr lang="es-MX" sz="2500" b="1" i="0" dirty="0">
                <a:effectLst/>
              </a:rPr>
              <a:t>Es todo acto u omisión como consecuencia del cual hay un daño o riesgo de daño para la salud o el bienestar de la persona</a:t>
            </a:r>
            <a:r>
              <a:rPr lang="es-MX" sz="2500" b="0" i="0" dirty="0">
                <a:effectLst/>
              </a:rPr>
              <a:t>” </a:t>
            </a:r>
            <a:r>
              <a:rPr lang="es-MX" sz="1600" b="0" i="0" dirty="0">
                <a:effectLst/>
              </a:rPr>
              <a:t>(American Medical </a:t>
            </a:r>
            <a:r>
              <a:rPr lang="es-MX" sz="1600" b="0" i="0" dirty="0" err="1">
                <a:effectLst/>
              </a:rPr>
              <a:t>Association</a:t>
            </a:r>
            <a:r>
              <a:rPr lang="es-MX" sz="1600" b="0" i="0" dirty="0">
                <a:effectLst/>
              </a:rPr>
              <a:t> (AMA) 1987) </a:t>
            </a:r>
          </a:p>
          <a:p>
            <a:pPr algn="just"/>
            <a:endParaRPr lang="es-MX" sz="2500" dirty="0"/>
          </a:p>
          <a:p>
            <a:pPr algn="just"/>
            <a:r>
              <a:rPr lang="es-MX" sz="2500" dirty="0"/>
              <a:t>Maltrato físico</a:t>
            </a:r>
          </a:p>
          <a:p>
            <a:pPr algn="just"/>
            <a:r>
              <a:rPr lang="es-MX" sz="2500" dirty="0"/>
              <a:t>Maltrato psicológico</a:t>
            </a:r>
          </a:p>
          <a:p>
            <a:pPr algn="just"/>
            <a:r>
              <a:rPr lang="es-MX" sz="2500" dirty="0"/>
              <a:t>Maltrato económico</a:t>
            </a:r>
          </a:p>
          <a:p>
            <a:pPr algn="just"/>
            <a:r>
              <a:rPr lang="es-MX" sz="2500" dirty="0"/>
              <a:t>Maltrato verbal</a:t>
            </a:r>
          </a:p>
          <a:p>
            <a:pPr algn="just"/>
            <a:r>
              <a:rPr lang="es-MX" sz="2500" dirty="0"/>
              <a:t>Maltrato institucional</a:t>
            </a:r>
          </a:p>
          <a:p>
            <a:pPr algn="just"/>
            <a:r>
              <a:rPr lang="es-MX" sz="2500" dirty="0"/>
              <a:t>La negligencia</a:t>
            </a:r>
          </a:p>
          <a:p>
            <a:pPr algn="just"/>
            <a:endParaRPr lang="es-MX" sz="2500" dirty="0"/>
          </a:p>
          <a:p>
            <a:pPr algn="just"/>
            <a:endParaRPr lang="es-MX" sz="2500" dirty="0"/>
          </a:p>
        </p:txBody>
      </p:sp>
      <p:pic>
        <p:nvPicPr>
          <p:cNvPr id="5" name="Imagen 4">
            <a:extLst>
              <a:ext uri="{FF2B5EF4-FFF2-40B4-BE49-F238E27FC236}">
                <a16:creationId xmlns:a16="http://schemas.microsoft.com/office/drawing/2014/main" id="{7746F3BE-6B42-E99C-B735-96C48187C4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EDEC9D34-712E-93F3-E97F-002ED2955BA8}"/>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D9B3331A-ED2A-345A-E3AB-FA3D14EDEF0F}"/>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286591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5056846" y="1246037"/>
            <a:ext cx="1794081" cy="830997"/>
          </a:xfrm>
          <a:prstGeom prst="rect">
            <a:avLst/>
          </a:prstGeom>
          <a:noFill/>
        </p:spPr>
        <p:txBody>
          <a:bodyPr wrap="none" rtlCol="0">
            <a:spAutoFit/>
          </a:bodyPr>
          <a:lstStyle/>
          <a:p>
            <a:pPr algn="ctr"/>
            <a:r>
              <a:rPr lang="es-MX" sz="4800" b="1" dirty="0">
                <a:solidFill>
                  <a:srgbClr val="25BCCA"/>
                </a:solidFill>
              </a:rPr>
              <a:t>Abuso</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1425308" y="2949695"/>
            <a:ext cx="9341384" cy="2246769"/>
          </a:xfrm>
          <a:prstGeom prst="rect">
            <a:avLst/>
          </a:prstGeom>
          <a:noFill/>
        </p:spPr>
        <p:txBody>
          <a:bodyPr wrap="square" rtlCol="0">
            <a:spAutoFit/>
          </a:bodyPr>
          <a:lstStyle/>
          <a:p>
            <a:pPr algn="just"/>
            <a:r>
              <a:rPr lang="es-MX" sz="2800" b="0" i="0" dirty="0">
                <a:effectLst/>
                <a:latin typeface="roboto" panose="02000000000000000000" pitchFamily="2" charset="0"/>
              </a:rPr>
              <a:t>Hace referencia a </a:t>
            </a:r>
            <a:r>
              <a:rPr lang="es-MX" sz="2800" b="1" i="0" dirty="0">
                <a:effectLst/>
                <a:latin typeface="roboto" panose="02000000000000000000" pitchFamily="2" charset="0"/>
              </a:rPr>
              <a:t>la existencia de una sobre limitación con respecto a algo o alguien</a:t>
            </a:r>
            <a:r>
              <a:rPr lang="es-MX" sz="2800" b="0" i="0" dirty="0">
                <a:effectLst/>
                <a:latin typeface="roboto" panose="02000000000000000000" pitchFamily="2" charset="0"/>
              </a:rPr>
              <a:t>, aprovechándose el sujeto que lo lleva a cabo de un elemento, atributo o situación específica que posee o le ha sido cedido para realizar un acto o lograr algo que no le corresponde. </a:t>
            </a:r>
            <a:endParaRPr lang="es-MX" sz="2500" dirty="0"/>
          </a:p>
        </p:txBody>
      </p:sp>
      <p:pic>
        <p:nvPicPr>
          <p:cNvPr id="5" name="Imagen 4">
            <a:extLst>
              <a:ext uri="{FF2B5EF4-FFF2-40B4-BE49-F238E27FC236}">
                <a16:creationId xmlns:a16="http://schemas.microsoft.com/office/drawing/2014/main" id="{F12F77EB-C269-1544-86E7-9A64637E47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14AC5976-46D4-7956-BD3C-1F05519B4AB1}"/>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D729E27E-C839-02CC-9452-08DA24B7203D}"/>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149217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4093689" y="369818"/>
            <a:ext cx="4004622" cy="830997"/>
          </a:xfrm>
          <a:prstGeom prst="rect">
            <a:avLst/>
          </a:prstGeom>
          <a:noFill/>
        </p:spPr>
        <p:txBody>
          <a:bodyPr wrap="none" rtlCol="0">
            <a:spAutoFit/>
          </a:bodyPr>
          <a:lstStyle/>
          <a:p>
            <a:r>
              <a:rPr lang="es-MX" sz="4800" b="1" dirty="0">
                <a:solidFill>
                  <a:srgbClr val="25BCCA"/>
                </a:solidFill>
              </a:rPr>
              <a:t>Tipos de abuso</a:t>
            </a:r>
            <a:endParaRPr lang="es-CO" sz="4800" b="1" dirty="0">
              <a:solidFill>
                <a:srgbClr val="25BCCA"/>
              </a:solidFill>
            </a:endParaRPr>
          </a:p>
        </p:txBody>
      </p:sp>
      <p:sp>
        <p:nvSpPr>
          <p:cNvPr id="3" name="CuadroTexto 2">
            <a:extLst>
              <a:ext uri="{FF2B5EF4-FFF2-40B4-BE49-F238E27FC236}">
                <a16:creationId xmlns:a16="http://schemas.microsoft.com/office/drawing/2014/main" id="{918893E7-14C4-482A-A2E8-E22985FADE9F}"/>
              </a:ext>
            </a:extLst>
          </p:cNvPr>
          <p:cNvSpPr txBox="1"/>
          <p:nvPr/>
        </p:nvSpPr>
        <p:spPr>
          <a:xfrm>
            <a:off x="780197" y="1675509"/>
            <a:ext cx="10631606" cy="4785926"/>
          </a:xfrm>
          <a:prstGeom prst="rect">
            <a:avLst/>
          </a:prstGeom>
          <a:noFill/>
        </p:spPr>
        <p:txBody>
          <a:bodyPr wrap="square" rtlCol="0">
            <a:spAutoFit/>
          </a:bodyPr>
          <a:lstStyle/>
          <a:p>
            <a:pPr algn="just" fontAlgn="base">
              <a:buFont typeface="+mj-lt"/>
              <a:buAutoNum type="arabicPeriod"/>
            </a:pPr>
            <a:r>
              <a:rPr lang="es-MX" sz="2000" b="1" i="0" dirty="0">
                <a:effectLst/>
              </a:rPr>
              <a:t>Emocional:</a:t>
            </a:r>
            <a:r>
              <a:rPr lang="es-MX" sz="2000" b="0" i="0" dirty="0">
                <a:effectLst/>
              </a:rPr>
              <a:t> puede incluir insultos, comentarios despectivos, humillación y otras acciones orientadas a disminuir la autoestima de la víctima.</a:t>
            </a:r>
          </a:p>
          <a:p>
            <a:pPr algn="just" fontAlgn="base">
              <a:buFont typeface="+mj-lt"/>
              <a:buAutoNum type="arabicPeriod"/>
            </a:pPr>
            <a:endParaRPr lang="es-MX" sz="2000" b="0" i="0" dirty="0">
              <a:effectLst/>
            </a:endParaRPr>
          </a:p>
          <a:p>
            <a:pPr algn="just" fontAlgn="base">
              <a:buFont typeface="+mj-lt"/>
              <a:buAutoNum type="arabicPeriod"/>
            </a:pPr>
            <a:r>
              <a:rPr lang="es-MX" sz="2000" b="1" i="0" dirty="0">
                <a:effectLst/>
              </a:rPr>
              <a:t>Psicológico:</a:t>
            </a:r>
            <a:r>
              <a:rPr lang="es-MX" sz="2000" b="0" i="0" dirty="0">
                <a:effectLst/>
              </a:rPr>
              <a:t> puede incluir el empleo de amenazas, juegos mentales o manipulaciones psicológicas, tácticas para convencer a la víctima de que está loca y hacerla dudar de su realidad.</a:t>
            </a:r>
          </a:p>
          <a:p>
            <a:pPr algn="just" fontAlgn="base">
              <a:buFont typeface="+mj-lt"/>
              <a:buAutoNum type="arabicPeriod"/>
            </a:pPr>
            <a:endParaRPr lang="es-MX" sz="2000" b="0" i="0" dirty="0">
              <a:effectLst/>
            </a:endParaRPr>
          </a:p>
          <a:p>
            <a:pPr algn="just" fontAlgn="base">
              <a:buFont typeface="+mj-lt"/>
              <a:buAutoNum type="arabicPeriod"/>
            </a:pPr>
            <a:r>
              <a:rPr lang="es-MX" sz="2000" b="1" i="0" dirty="0">
                <a:effectLst/>
              </a:rPr>
              <a:t>Económico:</a:t>
            </a:r>
            <a:r>
              <a:rPr lang="es-MX" sz="2000" b="0" i="0" dirty="0">
                <a:effectLst/>
              </a:rPr>
              <a:t> puede incluir el control del dinero, las cuentas bancarias y los bienes y propiedades pertenecientes a la familia; impedir que la víctima trabaje, interferir con su trabajo hasta el punto en que él o ella pierda su empleo; y otras acciones destinadas a crear una situación de dependencia financiera en la relación.</a:t>
            </a:r>
          </a:p>
          <a:p>
            <a:pPr algn="just" fontAlgn="base"/>
            <a:endParaRPr lang="es-MX" sz="2000" dirty="0"/>
          </a:p>
          <a:p>
            <a:pPr algn="just" fontAlgn="base"/>
            <a:r>
              <a:rPr lang="es-MX" sz="2000" b="1" i="0" dirty="0">
                <a:effectLst/>
              </a:rPr>
              <a:t>4. Sexual:</a:t>
            </a:r>
            <a:r>
              <a:rPr lang="es-MX" sz="2000" b="0" i="0" dirty="0">
                <a:effectLst/>
              </a:rPr>
              <a:t> puede incluir el obligar a la víctima a participar en actos sexuales no consentidos, la privación de contacto sexual y otras acciones que atentan contra el derecho de la víctima a manifestar su sexualidad.</a:t>
            </a:r>
          </a:p>
          <a:p>
            <a:pPr algn="just"/>
            <a:endParaRPr lang="es-MX" sz="2500" dirty="0"/>
          </a:p>
        </p:txBody>
      </p:sp>
      <p:pic>
        <p:nvPicPr>
          <p:cNvPr id="5" name="Imagen 4">
            <a:extLst>
              <a:ext uri="{FF2B5EF4-FFF2-40B4-BE49-F238E27FC236}">
                <a16:creationId xmlns:a16="http://schemas.microsoft.com/office/drawing/2014/main" id="{F458BC34-791C-9EA4-4BCE-DB5CBEBD8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6" name="Imagen 5">
            <a:extLst>
              <a:ext uri="{FF2B5EF4-FFF2-40B4-BE49-F238E27FC236}">
                <a16:creationId xmlns:a16="http://schemas.microsoft.com/office/drawing/2014/main" id="{3B7A322D-6177-E0D2-D370-BBA43543DF90}"/>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7" name="Imagen 6">
            <a:extLst>
              <a:ext uri="{FF2B5EF4-FFF2-40B4-BE49-F238E27FC236}">
                <a16:creationId xmlns:a16="http://schemas.microsoft.com/office/drawing/2014/main" id="{4CBB249A-09F9-708A-068B-4A479DF2CC1A}"/>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425716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2F1742-C32A-41BB-8450-0D50C007D78F}"/>
              </a:ext>
            </a:extLst>
          </p:cNvPr>
          <p:cNvSpPr txBox="1"/>
          <p:nvPr/>
        </p:nvSpPr>
        <p:spPr>
          <a:xfrm>
            <a:off x="618283" y="2426871"/>
            <a:ext cx="10955435" cy="1569660"/>
          </a:xfrm>
          <a:prstGeom prst="rect">
            <a:avLst/>
          </a:prstGeom>
          <a:noFill/>
        </p:spPr>
        <p:txBody>
          <a:bodyPr wrap="none" rtlCol="0">
            <a:spAutoFit/>
          </a:bodyPr>
          <a:lstStyle/>
          <a:p>
            <a:pPr algn="ctr"/>
            <a:r>
              <a:rPr lang="es-MX" sz="4800" b="1" dirty="0">
                <a:solidFill>
                  <a:srgbClr val="25BCCA"/>
                </a:solidFill>
              </a:rPr>
              <a:t>Ojo!!!!! en muchos casos el abuso, </a:t>
            </a:r>
          </a:p>
          <a:p>
            <a:pPr algn="ctr"/>
            <a:r>
              <a:rPr lang="es-MX" sz="4800" b="1" dirty="0">
                <a:solidFill>
                  <a:srgbClr val="25BCCA"/>
                </a:solidFill>
              </a:rPr>
              <a:t>puede pasar desapercibido para la víctima</a:t>
            </a:r>
            <a:endParaRPr lang="es-CO" sz="4800" b="1" dirty="0">
              <a:solidFill>
                <a:srgbClr val="25BCCA"/>
              </a:solidFill>
            </a:endParaRPr>
          </a:p>
        </p:txBody>
      </p:sp>
      <p:pic>
        <p:nvPicPr>
          <p:cNvPr id="5" name="Imagen 4">
            <a:extLst>
              <a:ext uri="{FF2B5EF4-FFF2-40B4-BE49-F238E27FC236}">
                <a16:creationId xmlns:a16="http://schemas.microsoft.com/office/drawing/2014/main" id="{59ACAD79-ABA9-A9FD-0912-1BC2E62130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7843" y="0"/>
            <a:ext cx="954157" cy="954157"/>
          </a:xfrm>
          <a:prstGeom prst="rect">
            <a:avLst/>
          </a:prstGeom>
          <a:noFill/>
        </p:spPr>
      </p:pic>
      <p:pic>
        <p:nvPicPr>
          <p:cNvPr id="3" name="Imagen 2">
            <a:extLst>
              <a:ext uri="{FF2B5EF4-FFF2-40B4-BE49-F238E27FC236}">
                <a16:creationId xmlns:a16="http://schemas.microsoft.com/office/drawing/2014/main" id="{4F91BA9E-8815-3DFE-80BD-E896C07EB270}"/>
              </a:ext>
            </a:extLst>
          </p:cNvPr>
          <p:cNvPicPr>
            <a:picLocks noChangeAspect="1"/>
          </p:cNvPicPr>
          <p:nvPr/>
        </p:nvPicPr>
        <p:blipFill rotWithShape="1">
          <a:blip r:embed="rId3"/>
          <a:srcRect l="58043" t="54882" r="15870" b="31005"/>
          <a:stretch/>
        </p:blipFill>
        <p:spPr>
          <a:xfrm>
            <a:off x="0" y="0"/>
            <a:ext cx="1272209" cy="386964"/>
          </a:xfrm>
          <a:prstGeom prst="rect">
            <a:avLst/>
          </a:prstGeom>
        </p:spPr>
      </p:pic>
      <p:pic>
        <p:nvPicPr>
          <p:cNvPr id="6" name="Imagen 5">
            <a:extLst>
              <a:ext uri="{FF2B5EF4-FFF2-40B4-BE49-F238E27FC236}">
                <a16:creationId xmlns:a16="http://schemas.microsoft.com/office/drawing/2014/main" id="{3BB38AA6-3FCA-6208-736C-7B29956127C4}"/>
              </a:ext>
            </a:extLst>
          </p:cNvPr>
          <p:cNvPicPr>
            <a:picLocks noChangeAspect="1"/>
          </p:cNvPicPr>
          <p:nvPr/>
        </p:nvPicPr>
        <p:blipFill rotWithShape="1">
          <a:blip r:embed="rId4"/>
          <a:srcRect l="35769" t="46767" r="22115" b="43793"/>
          <a:stretch/>
        </p:blipFill>
        <p:spPr>
          <a:xfrm>
            <a:off x="0" y="6471037"/>
            <a:ext cx="2618487" cy="386963"/>
          </a:xfrm>
          <a:prstGeom prst="rect">
            <a:avLst/>
          </a:prstGeom>
        </p:spPr>
      </p:pic>
    </p:spTree>
    <p:extLst>
      <p:ext uri="{BB962C8B-B14F-4D97-AF65-F5344CB8AC3E}">
        <p14:creationId xmlns:p14="http://schemas.microsoft.com/office/powerpoint/2010/main" val="30844078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1469</Words>
  <Application>Microsoft Office PowerPoint</Application>
  <PresentationFormat>Panorámica</PresentationFormat>
  <Paragraphs>119</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roboto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LOU</dc:creator>
  <cp:lastModifiedBy>usuario</cp:lastModifiedBy>
  <cp:revision>37</cp:revision>
  <dcterms:created xsi:type="dcterms:W3CDTF">2020-07-28T22:23:19Z</dcterms:created>
  <dcterms:modified xsi:type="dcterms:W3CDTF">2022-12-06T14:12:15Z</dcterms:modified>
</cp:coreProperties>
</file>